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4"/>
  </p:notesMasterIdLst>
  <p:handoutMasterIdLst>
    <p:handoutMasterId r:id="rId25"/>
  </p:handoutMasterIdLst>
  <p:sldIdLst>
    <p:sldId id="256" r:id="rId2"/>
    <p:sldId id="272" r:id="rId3"/>
    <p:sldId id="273" r:id="rId4"/>
    <p:sldId id="274" r:id="rId5"/>
    <p:sldId id="275" r:id="rId6"/>
    <p:sldId id="276" r:id="rId7"/>
    <p:sldId id="277" r:id="rId8"/>
    <p:sldId id="278" r:id="rId9"/>
    <p:sldId id="279" r:id="rId10"/>
    <p:sldId id="280" r:id="rId11"/>
    <p:sldId id="281" r:id="rId12"/>
    <p:sldId id="282" r:id="rId13"/>
    <p:sldId id="283" r:id="rId14"/>
    <p:sldId id="284" r:id="rId15"/>
    <p:sldId id="285" r:id="rId16"/>
    <p:sldId id="286" r:id="rId17"/>
    <p:sldId id="287" r:id="rId18"/>
    <p:sldId id="288" r:id="rId19"/>
    <p:sldId id="289" r:id="rId20"/>
    <p:sldId id="290" r:id="rId21"/>
    <p:sldId id="291" r:id="rId22"/>
    <p:sldId id="27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684B"/>
    <a:srgbClr val="3B4A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73" autoAdjust="0"/>
    <p:restoredTop sz="94660"/>
  </p:normalViewPr>
  <p:slideViewPr>
    <p:cSldViewPr snapToGrid="0">
      <p:cViewPr varScale="1">
        <p:scale>
          <a:sx n="62" d="100"/>
          <a:sy n="62" d="100"/>
        </p:scale>
        <p:origin x="1052" y="2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GB"/>
              <a:t>Organisational Evaluation of ECW - presentation of Inception Report to ExCom</a:t>
            </a: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r>
              <a:rPr lang="en-GB"/>
              <a:t>17 March 2022</a:t>
            </a: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B474F69-3B14-4BB2-9D4A-1722BEF2B6B9}" type="slidenum">
              <a:rPr lang="en-GB" smtClean="0"/>
              <a:t>‹#›</a:t>
            </a:fld>
            <a:endParaRPr lang="en-GB"/>
          </a:p>
        </p:txBody>
      </p:sp>
    </p:spTree>
    <p:extLst>
      <p:ext uri="{BB962C8B-B14F-4D97-AF65-F5344CB8AC3E}">
        <p14:creationId xmlns:p14="http://schemas.microsoft.com/office/powerpoint/2010/main" val="1004461359"/>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GB"/>
              <a:t>Organisational Evaluation of ECW - presentation of Inception Report to ExCom</a:t>
            </a:r>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r>
              <a:rPr lang="en-GB"/>
              <a:t>17 March 2022</a:t>
            </a:r>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F12DF6-0939-404D-89C0-041875677CBA}" type="slidenum">
              <a:rPr lang="en-GB" smtClean="0"/>
              <a:t>‹#›</a:t>
            </a:fld>
            <a:endParaRPr lang="en-GB" dirty="0"/>
          </a:p>
        </p:txBody>
      </p:sp>
    </p:spTree>
    <p:extLst>
      <p:ext uri="{BB962C8B-B14F-4D97-AF65-F5344CB8AC3E}">
        <p14:creationId xmlns:p14="http://schemas.microsoft.com/office/powerpoint/2010/main" val="2527889854"/>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r>
              <a:rPr lang="en-GB"/>
              <a:t>Organisational Evaluation of ECW - presentation of Inception Report to ExCom</a:t>
            </a:r>
            <a:endParaRPr lang="en-GB" dirty="0"/>
          </a:p>
        </p:txBody>
      </p:sp>
      <p:sp>
        <p:nvSpPr>
          <p:cNvPr id="5" name="Date Placeholder 4"/>
          <p:cNvSpPr>
            <a:spLocks noGrp="1"/>
          </p:cNvSpPr>
          <p:nvPr>
            <p:ph type="dt" idx="11"/>
          </p:nvPr>
        </p:nvSpPr>
        <p:spPr/>
        <p:txBody>
          <a:bodyPr/>
          <a:lstStyle/>
          <a:p>
            <a:r>
              <a:rPr lang="en-GB"/>
              <a:t>17 March 2022</a:t>
            </a:r>
            <a:endParaRPr lang="en-GB" dirty="0"/>
          </a:p>
        </p:txBody>
      </p:sp>
      <p:sp>
        <p:nvSpPr>
          <p:cNvPr id="6" name="Footer Placeholder 5"/>
          <p:cNvSpPr>
            <a:spLocks noGrp="1"/>
          </p:cNvSpPr>
          <p:nvPr>
            <p:ph type="ftr" sz="quarter" idx="12"/>
          </p:nvPr>
        </p:nvSpPr>
        <p:spPr/>
        <p:txBody>
          <a:bodyPr/>
          <a:lstStyle/>
          <a:p>
            <a:endParaRPr lang="en-GB" dirty="0"/>
          </a:p>
        </p:txBody>
      </p:sp>
      <p:sp>
        <p:nvSpPr>
          <p:cNvPr id="7" name="Slide Number Placeholder 6"/>
          <p:cNvSpPr>
            <a:spLocks noGrp="1"/>
          </p:cNvSpPr>
          <p:nvPr>
            <p:ph type="sldNum" sz="quarter" idx="13"/>
          </p:nvPr>
        </p:nvSpPr>
        <p:spPr/>
        <p:txBody>
          <a:bodyPr/>
          <a:lstStyle/>
          <a:p>
            <a:fld id="{72F12DF6-0939-404D-89C0-041875677CBA}" type="slidenum">
              <a:rPr lang="en-GB" smtClean="0"/>
              <a:t>1</a:t>
            </a:fld>
            <a:endParaRPr lang="en-GB" dirty="0"/>
          </a:p>
        </p:txBody>
      </p:sp>
    </p:spTree>
    <p:extLst>
      <p:ext uri="{BB962C8B-B14F-4D97-AF65-F5344CB8AC3E}">
        <p14:creationId xmlns:p14="http://schemas.microsoft.com/office/powerpoint/2010/main" val="40730999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r>
              <a:rPr lang="en-GB"/>
              <a:t>Organisational Evaluation of ECW - presentation of Inception Report to ExCom</a:t>
            </a:r>
            <a:endParaRPr lang="en-GB" dirty="0"/>
          </a:p>
        </p:txBody>
      </p:sp>
      <p:sp>
        <p:nvSpPr>
          <p:cNvPr id="5" name="Date Placeholder 4"/>
          <p:cNvSpPr>
            <a:spLocks noGrp="1"/>
          </p:cNvSpPr>
          <p:nvPr>
            <p:ph type="dt" idx="11"/>
          </p:nvPr>
        </p:nvSpPr>
        <p:spPr/>
        <p:txBody>
          <a:bodyPr/>
          <a:lstStyle/>
          <a:p>
            <a:r>
              <a:rPr lang="en-GB"/>
              <a:t>17 March 2022</a:t>
            </a:r>
            <a:endParaRPr lang="en-GB" dirty="0"/>
          </a:p>
        </p:txBody>
      </p:sp>
      <p:sp>
        <p:nvSpPr>
          <p:cNvPr id="6" name="Footer Placeholder 5"/>
          <p:cNvSpPr>
            <a:spLocks noGrp="1"/>
          </p:cNvSpPr>
          <p:nvPr>
            <p:ph type="ftr" sz="quarter" idx="12"/>
          </p:nvPr>
        </p:nvSpPr>
        <p:spPr/>
        <p:txBody>
          <a:bodyPr/>
          <a:lstStyle/>
          <a:p>
            <a:endParaRPr lang="en-GB" dirty="0"/>
          </a:p>
        </p:txBody>
      </p:sp>
      <p:sp>
        <p:nvSpPr>
          <p:cNvPr id="7" name="Slide Number Placeholder 6"/>
          <p:cNvSpPr>
            <a:spLocks noGrp="1"/>
          </p:cNvSpPr>
          <p:nvPr>
            <p:ph type="sldNum" sz="quarter" idx="13"/>
          </p:nvPr>
        </p:nvSpPr>
        <p:spPr/>
        <p:txBody>
          <a:bodyPr/>
          <a:lstStyle/>
          <a:p>
            <a:fld id="{72F12DF6-0939-404D-89C0-041875677CBA}" type="slidenum">
              <a:rPr lang="en-GB" smtClean="0"/>
              <a:t>10</a:t>
            </a:fld>
            <a:endParaRPr lang="en-GB" dirty="0"/>
          </a:p>
        </p:txBody>
      </p:sp>
    </p:spTree>
    <p:extLst>
      <p:ext uri="{BB962C8B-B14F-4D97-AF65-F5344CB8AC3E}">
        <p14:creationId xmlns:p14="http://schemas.microsoft.com/office/powerpoint/2010/main" val="9288140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r>
              <a:rPr lang="en-GB"/>
              <a:t>Organisational Evaluation of ECW - presentation of Inception Report to ExCom</a:t>
            </a:r>
            <a:endParaRPr lang="en-GB" dirty="0"/>
          </a:p>
        </p:txBody>
      </p:sp>
      <p:sp>
        <p:nvSpPr>
          <p:cNvPr id="5" name="Date Placeholder 4"/>
          <p:cNvSpPr>
            <a:spLocks noGrp="1"/>
          </p:cNvSpPr>
          <p:nvPr>
            <p:ph type="dt" idx="11"/>
          </p:nvPr>
        </p:nvSpPr>
        <p:spPr/>
        <p:txBody>
          <a:bodyPr/>
          <a:lstStyle/>
          <a:p>
            <a:r>
              <a:rPr lang="en-GB"/>
              <a:t>17 March 2022</a:t>
            </a:r>
            <a:endParaRPr lang="en-GB" dirty="0"/>
          </a:p>
        </p:txBody>
      </p:sp>
      <p:sp>
        <p:nvSpPr>
          <p:cNvPr id="6" name="Footer Placeholder 5"/>
          <p:cNvSpPr>
            <a:spLocks noGrp="1"/>
          </p:cNvSpPr>
          <p:nvPr>
            <p:ph type="ftr" sz="quarter" idx="12"/>
          </p:nvPr>
        </p:nvSpPr>
        <p:spPr/>
        <p:txBody>
          <a:bodyPr/>
          <a:lstStyle/>
          <a:p>
            <a:endParaRPr lang="en-GB" dirty="0"/>
          </a:p>
        </p:txBody>
      </p:sp>
      <p:sp>
        <p:nvSpPr>
          <p:cNvPr id="7" name="Slide Number Placeholder 6"/>
          <p:cNvSpPr>
            <a:spLocks noGrp="1"/>
          </p:cNvSpPr>
          <p:nvPr>
            <p:ph type="sldNum" sz="quarter" idx="13"/>
          </p:nvPr>
        </p:nvSpPr>
        <p:spPr/>
        <p:txBody>
          <a:bodyPr/>
          <a:lstStyle/>
          <a:p>
            <a:fld id="{72F12DF6-0939-404D-89C0-041875677CBA}" type="slidenum">
              <a:rPr lang="en-GB" smtClean="0"/>
              <a:t>11</a:t>
            </a:fld>
            <a:endParaRPr lang="en-GB" dirty="0"/>
          </a:p>
        </p:txBody>
      </p:sp>
    </p:spTree>
    <p:extLst>
      <p:ext uri="{BB962C8B-B14F-4D97-AF65-F5344CB8AC3E}">
        <p14:creationId xmlns:p14="http://schemas.microsoft.com/office/powerpoint/2010/main" val="37309718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r>
              <a:rPr lang="en-GB"/>
              <a:t>Organisational Evaluation of ECW - presentation of Inception Report to ExCom</a:t>
            </a:r>
            <a:endParaRPr lang="en-GB" dirty="0"/>
          </a:p>
        </p:txBody>
      </p:sp>
      <p:sp>
        <p:nvSpPr>
          <p:cNvPr id="5" name="Date Placeholder 4"/>
          <p:cNvSpPr>
            <a:spLocks noGrp="1"/>
          </p:cNvSpPr>
          <p:nvPr>
            <p:ph type="dt" idx="11"/>
          </p:nvPr>
        </p:nvSpPr>
        <p:spPr/>
        <p:txBody>
          <a:bodyPr/>
          <a:lstStyle/>
          <a:p>
            <a:r>
              <a:rPr lang="en-GB"/>
              <a:t>17 March 2022</a:t>
            </a:r>
            <a:endParaRPr lang="en-GB" dirty="0"/>
          </a:p>
        </p:txBody>
      </p:sp>
      <p:sp>
        <p:nvSpPr>
          <p:cNvPr id="6" name="Footer Placeholder 5"/>
          <p:cNvSpPr>
            <a:spLocks noGrp="1"/>
          </p:cNvSpPr>
          <p:nvPr>
            <p:ph type="ftr" sz="quarter" idx="12"/>
          </p:nvPr>
        </p:nvSpPr>
        <p:spPr/>
        <p:txBody>
          <a:bodyPr/>
          <a:lstStyle/>
          <a:p>
            <a:endParaRPr lang="en-GB" dirty="0"/>
          </a:p>
        </p:txBody>
      </p:sp>
      <p:sp>
        <p:nvSpPr>
          <p:cNvPr id="7" name="Slide Number Placeholder 6"/>
          <p:cNvSpPr>
            <a:spLocks noGrp="1"/>
          </p:cNvSpPr>
          <p:nvPr>
            <p:ph type="sldNum" sz="quarter" idx="13"/>
          </p:nvPr>
        </p:nvSpPr>
        <p:spPr/>
        <p:txBody>
          <a:bodyPr/>
          <a:lstStyle/>
          <a:p>
            <a:fld id="{72F12DF6-0939-404D-89C0-041875677CBA}" type="slidenum">
              <a:rPr lang="en-GB" smtClean="0"/>
              <a:t>12</a:t>
            </a:fld>
            <a:endParaRPr lang="en-GB" dirty="0"/>
          </a:p>
        </p:txBody>
      </p:sp>
    </p:spTree>
    <p:extLst>
      <p:ext uri="{BB962C8B-B14F-4D97-AF65-F5344CB8AC3E}">
        <p14:creationId xmlns:p14="http://schemas.microsoft.com/office/powerpoint/2010/main" val="38193808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r>
              <a:rPr lang="en-GB"/>
              <a:t>Organisational Evaluation of ECW - presentation of Inception Report to ExCom</a:t>
            </a:r>
            <a:endParaRPr lang="en-GB" dirty="0"/>
          </a:p>
        </p:txBody>
      </p:sp>
      <p:sp>
        <p:nvSpPr>
          <p:cNvPr id="5" name="Date Placeholder 4"/>
          <p:cNvSpPr>
            <a:spLocks noGrp="1"/>
          </p:cNvSpPr>
          <p:nvPr>
            <p:ph type="dt" idx="11"/>
          </p:nvPr>
        </p:nvSpPr>
        <p:spPr/>
        <p:txBody>
          <a:bodyPr/>
          <a:lstStyle/>
          <a:p>
            <a:r>
              <a:rPr lang="en-GB"/>
              <a:t>17 March 2022</a:t>
            </a:r>
            <a:endParaRPr lang="en-GB" dirty="0"/>
          </a:p>
        </p:txBody>
      </p:sp>
      <p:sp>
        <p:nvSpPr>
          <p:cNvPr id="6" name="Footer Placeholder 5"/>
          <p:cNvSpPr>
            <a:spLocks noGrp="1"/>
          </p:cNvSpPr>
          <p:nvPr>
            <p:ph type="ftr" sz="quarter" idx="12"/>
          </p:nvPr>
        </p:nvSpPr>
        <p:spPr/>
        <p:txBody>
          <a:bodyPr/>
          <a:lstStyle/>
          <a:p>
            <a:endParaRPr lang="en-GB" dirty="0"/>
          </a:p>
        </p:txBody>
      </p:sp>
      <p:sp>
        <p:nvSpPr>
          <p:cNvPr id="7" name="Slide Number Placeholder 6"/>
          <p:cNvSpPr>
            <a:spLocks noGrp="1"/>
          </p:cNvSpPr>
          <p:nvPr>
            <p:ph type="sldNum" sz="quarter" idx="13"/>
          </p:nvPr>
        </p:nvSpPr>
        <p:spPr/>
        <p:txBody>
          <a:bodyPr/>
          <a:lstStyle/>
          <a:p>
            <a:fld id="{72F12DF6-0939-404D-89C0-041875677CBA}" type="slidenum">
              <a:rPr lang="en-GB" smtClean="0"/>
              <a:t>13</a:t>
            </a:fld>
            <a:endParaRPr lang="en-GB" dirty="0"/>
          </a:p>
        </p:txBody>
      </p:sp>
    </p:spTree>
    <p:extLst>
      <p:ext uri="{BB962C8B-B14F-4D97-AF65-F5344CB8AC3E}">
        <p14:creationId xmlns:p14="http://schemas.microsoft.com/office/powerpoint/2010/main" val="34091680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r>
              <a:rPr lang="en-GB"/>
              <a:t>Organisational Evaluation of ECW - presentation of Inception Report to ExCom</a:t>
            </a:r>
            <a:endParaRPr lang="en-GB" dirty="0"/>
          </a:p>
        </p:txBody>
      </p:sp>
      <p:sp>
        <p:nvSpPr>
          <p:cNvPr id="5" name="Date Placeholder 4"/>
          <p:cNvSpPr>
            <a:spLocks noGrp="1"/>
          </p:cNvSpPr>
          <p:nvPr>
            <p:ph type="dt" idx="11"/>
          </p:nvPr>
        </p:nvSpPr>
        <p:spPr/>
        <p:txBody>
          <a:bodyPr/>
          <a:lstStyle/>
          <a:p>
            <a:r>
              <a:rPr lang="en-GB"/>
              <a:t>17 March 2022</a:t>
            </a:r>
            <a:endParaRPr lang="en-GB" dirty="0"/>
          </a:p>
        </p:txBody>
      </p:sp>
      <p:sp>
        <p:nvSpPr>
          <p:cNvPr id="6" name="Footer Placeholder 5"/>
          <p:cNvSpPr>
            <a:spLocks noGrp="1"/>
          </p:cNvSpPr>
          <p:nvPr>
            <p:ph type="ftr" sz="quarter" idx="12"/>
          </p:nvPr>
        </p:nvSpPr>
        <p:spPr/>
        <p:txBody>
          <a:bodyPr/>
          <a:lstStyle/>
          <a:p>
            <a:endParaRPr lang="en-GB" dirty="0"/>
          </a:p>
        </p:txBody>
      </p:sp>
      <p:sp>
        <p:nvSpPr>
          <p:cNvPr id="7" name="Slide Number Placeholder 6"/>
          <p:cNvSpPr>
            <a:spLocks noGrp="1"/>
          </p:cNvSpPr>
          <p:nvPr>
            <p:ph type="sldNum" sz="quarter" idx="13"/>
          </p:nvPr>
        </p:nvSpPr>
        <p:spPr/>
        <p:txBody>
          <a:bodyPr/>
          <a:lstStyle/>
          <a:p>
            <a:fld id="{72F12DF6-0939-404D-89C0-041875677CBA}" type="slidenum">
              <a:rPr lang="en-GB" smtClean="0"/>
              <a:t>14</a:t>
            </a:fld>
            <a:endParaRPr lang="en-GB" dirty="0"/>
          </a:p>
        </p:txBody>
      </p:sp>
    </p:spTree>
    <p:extLst>
      <p:ext uri="{BB962C8B-B14F-4D97-AF65-F5344CB8AC3E}">
        <p14:creationId xmlns:p14="http://schemas.microsoft.com/office/powerpoint/2010/main" val="28998355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r>
              <a:rPr lang="en-GB"/>
              <a:t>Organisational Evaluation of ECW - presentation of Inception Report to ExCom</a:t>
            </a:r>
            <a:endParaRPr lang="en-GB" dirty="0"/>
          </a:p>
        </p:txBody>
      </p:sp>
      <p:sp>
        <p:nvSpPr>
          <p:cNvPr id="5" name="Date Placeholder 4"/>
          <p:cNvSpPr>
            <a:spLocks noGrp="1"/>
          </p:cNvSpPr>
          <p:nvPr>
            <p:ph type="dt" idx="11"/>
          </p:nvPr>
        </p:nvSpPr>
        <p:spPr/>
        <p:txBody>
          <a:bodyPr/>
          <a:lstStyle/>
          <a:p>
            <a:r>
              <a:rPr lang="en-GB"/>
              <a:t>17 March 2022</a:t>
            </a:r>
            <a:endParaRPr lang="en-GB" dirty="0"/>
          </a:p>
        </p:txBody>
      </p:sp>
      <p:sp>
        <p:nvSpPr>
          <p:cNvPr id="6" name="Footer Placeholder 5"/>
          <p:cNvSpPr>
            <a:spLocks noGrp="1"/>
          </p:cNvSpPr>
          <p:nvPr>
            <p:ph type="ftr" sz="quarter" idx="12"/>
          </p:nvPr>
        </p:nvSpPr>
        <p:spPr/>
        <p:txBody>
          <a:bodyPr/>
          <a:lstStyle/>
          <a:p>
            <a:endParaRPr lang="en-GB" dirty="0"/>
          </a:p>
        </p:txBody>
      </p:sp>
      <p:sp>
        <p:nvSpPr>
          <p:cNvPr id="7" name="Slide Number Placeholder 6"/>
          <p:cNvSpPr>
            <a:spLocks noGrp="1"/>
          </p:cNvSpPr>
          <p:nvPr>
            <p:ph type="sldNum" sz="quarter" idx="13"/>
          </p:nvPr>
        </p:nvSpPr>
        <p:spPr/>
        <p:txBody>
          <a:bodyPr/>
          <a:lstStyle/>
          <a:p>
            <a:fld id="{72F12DF6-0939-404D-89C0-041875677CBA}" type="slidenum">
              <a:rPr lang="en-GB" smtClean="0"/>
              <a:t>15</a:t>
            </a:fld>
            <a:endParaRPr lang="en-GB" dirty="0"/>
          </a:p>
        </p:txBody>
      </p:sp>
    </p:spTree>
    <p:extLst>
      <p:ext uri="{BB962C8B-B14F-4D97-AF65-F5344CB8AC3E}">
        <p14:creationId xmlns:p14="http://schemas.microsoft.com/office/powerpoint/2010/main" val="26582431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r>
              <a:rPr lang="en-GB"/>
              <a:t>Organisational Evaluation of ECW - presentation of Inception Report to ExCom</a:t>
            </a:r>
            <a:endParaRPr lang="en-GB" dirty="0"/>
          </a:p>
        </p:txBody>
      </p:sp>
      <p:sp>
        <p:nvSpPr>
          <p:cNvPr id="5" name="Date Placeholder 4"/>
          <p:cNvSpPr>
            <a:spLocks noGrp="1"/>
          </p:cNvSpPr>
          <p:nvPr>
            <p:ph type="dt" idx="11"/>
          </p:nvPr>
        </p:nvSpPr>
        <p:spPr/>
        <p:txBody>
          <a:bodyPr/>
          <a:lstStyle/>
          <a:p>
            <a:r>
              <a:rPr lang="en-GB"/>
              <a:t>17 March 2022</a:t>
            </a:r>
            <a:endParaRPr lang="en-GB" dirty="0"/>
          </a:p>
        </p:txBody>
      </p:sp>
      <p:sp>
        <p:nvSpPr>
          <p:cNvPr id="6" name="Footer Placeholder 5"/>
          <p:cNvSpPr>
            <a:spLocks noGrp="1"/>
          </p:cNvSpPr>
          <p:nvPr>
            <p:ph type="ftr" sz="quarter" idx="12"/>
          </p:nvPr>
        </p:nvSpPr>
        <p:spPr/>
        <p:txBody>
          <a:bodyPr/>
          <a:lstStyle/>
          <a:p>
            <a:endParaRPr lang="en-GB" dirty="0"/>
          </a:p>
        </p:txBody>
      </p:sp>
      <p:sp>
        <p:nvSpPr>
          <p:cNvPr id="7" name="Slide Number Placeholder 6"/>
          <p:cNvSpPr>
            <a:spLocks noGrp="1"/>
          </p:cNvSpPr>
          <p:nvPr>
            <p:ph type="sldNum" sz="quarter" idx="13"/>
          </p:nvPr>
        </p:nvSpPr>
        <p:spPr/>
        <p:txBody>
          <a:bodyPr/>
          <a:lstStyle/>
          <a:p>
            <a:fld id="{72F12DF6-0939-404D-89C0-041875677CBA}" type="slidenum">
              <a:rPr lang="en-GB" smtClean="0"/>
              <a:t>16</a:t>
            </a:fld>
            <a:endParaRPr lang="en-GB" dirty="0"/>
          </a:p>
        </p:txBody>
      </p:sp>
    </p:spTree>
    <p:extLst>
      <p:ext uri="{BB962C8B-B14F-4D97-AF65-F5344CB8AC3E}">
        <p14:creationId xmlns:p14="http://schemas.microsoft.com/office/powerpoint/2010/main" val="41968171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r>
              <a:rPr lang="en-GB"/>
              <a:t>Organisational Evaluation of ECW - presentation of Inception Report to ExCom</a:t>
            </a:r>
            <a:endParaRPr lang="en-GB" dirty="0"/>
          </a:p>
        </p:txBody>
      </p:sp>
      <p:sp>
        <p:nvSpPr>
          <p:cNvPr id="5" name="Date Placeholder 4"/>
          <p:cNvSpPr>
            <a:spLocks noGrp="1"/>
          </p:cNvSpPr>
          <p:nvPr>
            <p:ph type="dt" idx="11"/>
          </p:nvPr>
        </p:nvSpPr>
        <p:spPr/>
        <p:txBody>
          <a:bodyPr/>
          <a:lstStyle/>
          <a:p>
            <a:r>
              <a:rPr lang="en-GB"/>
              <a:t>17 March 2022</a:t>
            </a:r>
            <a:endParaRPr lang="en-GB" dirty="0"/>
          </a:p>
        </p:txBody>
      </p:sp>
      <p:sp>
        <p:nvSpPr>
          <p:cNvPr id="6" name="Footer Placeholder 5"/>
          <p:cNvSpPr>
            <a:spLocks noGrp="1"/>
          </p:cNvSpPr>
          <p:nvPr>
            <p:ph type="ftr" sz="quarter" idx="12"/>
          </p:nvPr>
        </p:nvSpPr>
        <p:spPr/>
        <p:txBody>
          <a:bodyPr/>
          <a:lstStyle/>
          <a:p>
            <a:endParaRPr lang="en-GB" dirty="0"/>
          </a:p>
        </p:txBody>
      </p:sp>
      <p:sp>
        <p:nvSpPr>
          <p:cNvPr id="7" name="Slide Number Placeholder 6"/>
          <p:cNvSpPr>
            <a:spLocks noGrp="1"/>
          </p:cNvSpPr>
          <p:nvPr>
            <p:ph type="sldNum" sz="quarter" idx="13"/>
          </p:nvPr>
        </p:nvSpPr>
        <p:spPr/>
        <p:txBody>
          <a:bodyPr/>
          <a:lstStyle/>
          <a:p>
            <a:fld id="{72F12DF6-0939-404D-89C0-041875677CBA}" type="slidenum">
              <a:rPr lang="en-GB" smtClean="0"/>
              <a:t>17</a:t>
            </a:fld>
            <a:endParaRPr lang="en-GB" dirty="0"/>
          </a:p>
        </p:txBody>
      </p:sp>
    </p:spTree>
    <p:extLst>
      <p:ext uri="{BB962C8B-B14F-4D97-AF65-F5344CB8AC3E}">
        <p14:creationId xmlns:p14="http://schemas.microsoft.com/office/powerpoint/2010/main" val="26094771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r>
              <a:rPr lang="en-GB"/>
              <a:t>Organisational Evaluation of ECW - presentation of Inception Report to ExCom</a:t>
            </a:r>
            <a:endParaRPr lang="en-GB" dirty="0"/>
          </a:p>
        </p:txBody>
      </p:sp>
      <p:sp>
        <p:nvSpPr>
          <p:cNvPr id="5" name="Date Placeholder 4"/>
          <p:cNvSpPr>
            <a:spLocks noGrp="1"/>
          </p:cNvSpPr>
          <p:nvPr>
            <p:ph type="dt" idx="11"/>
          </p:nvPr>
        </p:nvSpPr>
        <p:spPr/>
        <p:txBody>
          <a:bodyPr/>
          <a:lstStyle/>
          <a:p>
            <a:r>
              <a:rPr lang="en-GB"/>
              <a:t>17 March 2022</a:t>
            </a:r>
            <a:endParaRPr lang="en-GB" dirty="0"/>
          </a:p>
        </p:txBody>
      </p:sp>
      <p:sp>
        <p:nvSpPr>
          <p:cNvPr id="6" name="Footer Placeholder 5"/>
          <p:cNvSpPr>
            <a:spLocks noGrp="1"/>
          </p:cNvSpPr>
          <p:nvPr>
            <p:ph type="ftr" sz="quarter" idx="12"/>
          </p:nvPr>
        </p:nvSpPr>
        <p:spPr/>
        <p:txBody>
          <a:bodyPr/>
          <a:lstStyle/>
          <a:p>
            <a:endParaRPr lang="en-GB" dirty="0"/>
          </a:p>
        </p:txBody>
      </p:sp>
      <p:sp>
        <p:nvSpPr>
          <p:cNvPr id="7" name="Slide Number Placeholder 6"/>
          <p:cNvSpPr>
            <a:spLocks noGrp="1"/>
          </p:cNvSpPr>
          <p:nvPr>
            <p:ph type="sldNum" sz="quarter" idx="13"/>
          </p:nvPr>
        </p:nvSpPr>
        <p:spPr/>
        <p:txBody>
          <a:bodyPr/>
          <a:lstStyle/>
          <a:p>
            <a:fld id="{72F12DF6-0939-404D-89C0-041875677CBA}" type="slidenum">
              <a:rPr lang="en-GB" smtClean="0"/>
              <a:t>18</a:t>
            </a:fld>
            <a:endParaRPr lang="en-GB" dirty="0"/>
          </a:p>
        </p:txBody>
      </p:sp>
    </p:spTree>
    <p:extLst>
      <p:ext uri="{BB962C8B-B14F-4D97-AF65-F5344CB8AC3E}">
        <p14:creationId xmlns:p14="http://schemas.microsoft.com/office/powerpoint/2010/main" val="12351027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r>
              <a:rPr lang="en-GB"/>
              <a:t>Organisational Evaluation of ECW - presentation of Inception Report to ExCom</a:t>
            </a:r>
            <a:endParaRPr lang="en-GB" dirty="0"/>
          </a:p>
        </p:txBody>
      </p:sp>
      <p:sp>
        <p:nvSpPr>
          <p:cNvPr id="5" name="Date Placeholder 4"/>
          <p:cNvSpPr>
            <a:spLocks noGrp="1"/>
          </p:cNvSpPr>
          <p:nvPr>
            <p:ph type="dt" idx="11"/>
          </p:nvPr>
        </p:nvSpPr>
        <p:spPr/>
        <p:txBody>
          <a:bodyPr/>
          <a:lstStyle/>
          <a:p>
            <a:r>
              <a:rPr lang="en-GB"/>
              <a:t>17 March 2022</a:t>
            </a:r>
            <a:endParaRPr lang="en-GB" dirty="0"/>
          </a:p>
        </p:txBody>
      </p:sp>
      <p:sp>
        <p:nvSpPr>
          <p:cNvPr id="6" name="Footer Placeholder 5"/>
          <p:cNvSpPr>
            <a:spLocks noGrp="1"/>
          </p:cNvSpPr>
          <p:nvPr>
            <p:ph type="ftr" sz="quarter" idx="12"/>
          </p:nvPr>
        </p:nvSpPr>
        <p:spPr/>
        <p:txBody>
          <a:bodyPr/>
          <a:lstStyle/>
          <a:p>
            <a:endParaRPr lang="en-GB" dirty="0"/>
          </a:p>
        </p:txBody>
      </p:sp>
      <p:sp>
        <p:nvSpPr>
          <p:cNvPr id="7" name="Slide Number Placeholder 6"/>
          <p:cNvSpPr>
            <a:spLocks noGrp="1"/>
          </p:cNvSpPr>
          <p:nvPr>
            <p:ph type="sldNum" sz="quarter" idx="13"/>
          </p:nvPr>
        </p:nvSpPr>
        <p:spPr/>
        <p:txBody>
          <a:bodyPr/>
          <a:lstStyle/>
          <a:p>
            <a:fld id="{72F12DF6-0939-404D-89C0-041875677CBA}" type="slidenum">
              <a:rPr lang="en-GB" smtClean="0"/>
              <a:t>19</a:t>
            </a:fld>
            <a:endParaRPr lang="en-GB" dirty="0"/>
          </a:p>
        </p:txBody>
      </p:sp>
    </p:spTree>
    <p:extLst>
      <p:ext uri="{BB962C8B-B14F-4D97-AF65-F5344CB8AC3E}">
        <p14:creationId xmlns:p14="http://schemas.microsoft.com/office/powerpoint/2010/main" val="741058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r>
              <a:rPr lang="en-GB"/>
              <a:t>Organisational Evaluation of ECW - presentation of Inception Report to ExCom</a:t>
            </a:r>
            <a:endParaRPr lang="en-GB" dirty="0"/>
          </a:p>
        </p:txBody>
      </p:sp>
      <p:sp>
        <p:nvSpPr>
          <p:cNvPr id="5" name="Date Placeholder 4"/>
          <p:cNvSpPr>
            <a:spLocks noGrp="1"/>
          </p:cNvSpPr>
          <p:nvPr>
            <p:ph type="dt" idx="11"/>
          </p:nvPr>
        </p:nvSpPr>
        <p:spPr/>
        <p:txBody>
          <a:bodyPr/>
          <a:lstStyle/>
          <a:p>
            <a:r>
              <a:rPr lang="en-GB"/>
              <a:t>17 March 2022</a:t>
            </a:r>
            <a:endParaRPr lang="en-GB" dirty="0"/>
          </a:p>
        </p:txBody>
      </p:sp>
      <p:sp>
        <p:nvSpPr>
          <p:cNvPr id="6" name="Footer Placeholder 5"/>
          <p:cNvSpPr>
            <a:spLocks noGrp="1"/>
          </p:cNvSpPr>
          <p:nvPr>
            <p:ph type="ftr" sz="quarter" idx="12"/>
          </p:nvPr>
        </p:nvSpPr>
        <p:spPr/>
        <p:txBody>
          <a:bodyPr/>
          <a:lstStyle/>
          <a:p>
            <a:endParaRPr lang="en-GB" dirty="0"/>
          </a:p>
        </p:txBody>
      </p:sp>
      <p:sp>
        <p:nvSpPr>
          <p:cNvPr id="7" name="Slide Number Placeholder 6"/>
          <p:cNvSpPr>
            <a:spLocks noGrp="1"/>
          </p:cNvSpPr>
          <p:nvPr>
            <p:ph type="sldNum" sz="quarter" idx="13"/>
          </p:nvPr>
        </p:nvSpPr>
        <p:spPr/>
        <p:txBody>
          <a:bodyPr/>
          <a:lstStyle/>
          <a:p>
            <a:fld id="{72F12DF6-0939-404D-89C0-041875677CBA}" type="slidenum">
              <a:rPr lang="en-GB" smtClean="0"/>
              <a:t>2</a:t>
            </a:fld>
            <a:endParaRPr lang="en-GB" dirty="0"/>
          </a:p>
        </p:txBody>
      </p:sp>
    </p:spTree>
    <p:extLst>
      <p:ext uri="{BB962C8B-B14F-4D97-AF65-F5344CB8AC3E}">
        <p14:creationId xmlns:p14="http://schemas.microsoft.com/office/powerpoint/2010/main" val="13720807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r>
              <a:rPr lang="en-GB"/>
              <a:t>Organisational Evaluation of ECW - presentation of Inception Report to ExCom</a:t>
            </a:r>
            <a:endParaRPr lang="en-GB" dirty="0"/>
          </a:p>
        </p:txBody>
      </p:sp>
      <p:sp>
        <p:nvSpPr>
          <p:cNvPr id="5" name="Date Placeholder 4"/>
          <p:cNvSpPr>
            <a:spLocks noGrp="1"/>
          </p:cNvSpPr>
          <p:nvPr>
            <p:ph type="dt" idx="11"/>
          </p:nvPr>
        </p:nvSpPr>
        <p:spPr/>
        <p:txBody>
          <a:bodyPr/>
          <a:lstStyle/>
          <a:p>
            <a:r>
              <a:rPr lang="en-GB"/>
              <a:t>17 March 2022</a:t>
            </a:r>
            <a:endParaRPr lang="en-GB" dirty="0"/>
          </a:p>
        </p:txBody>
      </p:sp>
      <p:sp>
        <p:nvSpPr>
          <p:cNvPr id="6" name="Footer Placeholder 5"/>
          <p:cNvSpPr>
            <a:spLocks noGrp="1"/>
          </p:cNvSpPr>
          <p:nvPr>
            <p:ph type="ftr" sz="quarter" idx="12"/>
          </p:nvPr>
        </p:nvSpPr>
        <p:spPr/>
        <p:txBody>
          <a:bodyPr/>
          <a:lstStyle/>
          <a:p>
            <a:endParaRPr lang="en-GB" dirty="0"/>
          </a:p>
        </p:txBody>
      </p:sp>
      <p:sp>
        <p:nvSpPr>
          <p:cNvPr id="7" name="Slide Number Placeholder 6"/>
          <p:cNvSpPr>
            <a:spLocks noGrp="1"/>
          </p:cNvSpPr>
          <p:nvPr>
            <p:ph type="sldNum" sz="quarter" idx="13"/>
          </p:nvPr>
        </p:nvSpPr>
        <p:spPr/>
        <p:txBody>
          <a:bodyPr/>
          <a:lstStyle/>
          <a:p>
            <a:fld id="{72F12DF6-0939-404D-89C0-041875677CBA}" type="slidenum">
              <a:rPr lang="en-GB" smtClean="0"/>
              <a:t>20</a:t>
            </a:fld>
            <a:endParaRPr lang="en-GB" dirty="0"/>
          </a:p>
        </p:txBody>
      </p:sp>
    </p:spTree>
    <p:extLst>
      <p:ext uri="{BB962C8B-B14F-4D97-AF65-F5344CB8AC3E}">
        <p14:creationId xmlns:p14="http://schemas.microsoft.com/office/powerpoint/2010/main" val="18646958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r>
              <a:rPr lang="en-GB"/>
              <a:t>Organisational Evaluation of ECW - presentation of Inception Report to ExCom</a:t>
            </a:r>
            <a:endParaRPr lang="en-GB" dirty="0"/>
          </a:p>
        </p:txBody>
      </p:sp>
      <p:sp>
        <p:nvSpPr>
          <p:cNvPr id="5" name="Date Placeholder 4"/>
          <p:cNvSpPr>
            <a:spLocks noGrp="1"/>
          </p:cNvSpPr>
          <p:nvPr>
            <p:ph type="dt" idx="11"/>
          </p:nvPr>
        </p:nvSpPr>
        <p:spPr/>
        <p:txBody>
          <a:bodyPr/>
          <a:lstStyle/>
          <a:p>
            <a:r>
              <a:rPr lang="en-GB"/>
              <a:t>17 March 2022</a:t>
            </a:r>
            <a:endParaRPr lang="en-GB" dirty="0"/>
          </a:p>
        </p:txBody>
      </p:sp>
      <p:sp>
        <p:nvSpPr>
          <p:cNvPr id="6" name="Footer Placeholder 5"/>
          <p:cNvSpPr>
            <a:spLocks noGrp="1"/>
          </p:cNvSpPr>
          <p:nvPr>
            <p:ph type="ftr" sz="quarter" idx="12"/>
          </p:nvPr>
        </p:nvSpPr>
        <p:spPr/>
        <p:txBody>
          <a:bodyPr/>
          <a:lstStyle/>
          <a:p>
            <a:endParaRPr lang="en-GB" dirty="0"/>
          </a:p>
        </p:txBody>
      </p:sp>
      <p:sp>
        <p:nvSpPr>
          <p:cNvPr id="7" name="Slide Number Placeholder 6"/>
          <p:cNvSpPr>
            <a:spLocks noGrp="1"/>
          </p:cNvSpPr>
          <p:nvPr>
            <p:ph type="sldNum" sz="quarter" idx="13"/>
          </p:nvPr>
        </p:nvSpPr>
        <p:spPr/>
        <p:txBody>
          <a:bodyPr/>
          <a:lstStyle/>
          <a:p>
            <a:fld id="{72F12DF6-0939-404D-89C0-041875677CBA}" type="slidenum">
              <a:rPr lang="en-GB" smtClean="0"/>
              <a:t>21</a:t>
            </a:fld>
            <a:endParaRPr lang="en-GB" dirty="0"/>
          </a:p>
        </p:txBody>
      </p:sp>
    </p:spTree>
    <p:extLst>
      <p:ext uri="{BB962C8B-B14F-4D97-AF65-F5344CB8AC3E}">
        <p14:creationId xmlns:p14="http://schemas.microsoft.com/office/powerpoint/2010/main" val="7071444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r>
              <a:rPr lang="en-GB"/>
              <a:t>Organisational Evaluation of ECW - presentation of Inception Report to ExCom</a:t>
            </a:r>
            <a:endParaRPr lang="en-GB" dirty="0"/>
          </a:p>
        </p:txBody>
      </p:sp>
      <p:sp>
        <p:nvSpPr>
          <p:cNvPr id="5" name="Date Placeholder 4"/>
          <p:cNvSpPr>
            <a:spLocks noGrp="1"/>
          </p:cNvSpPr>
          <p:nvPr>
            <p:ph type="dt" idx="11"/>
          </p:nvPr>
        </p:nvSpPr>
        <p:spPr/>
        <p:txBody>
          <a:bodyPr/>
          <a:lstStyle/>
          <a:p>
            <a:r>
              <a:rPr lang="en-GB"/>
              <a:t>17 March 2022</a:t>
            </a:r>
            <a:endParaRPr lang="en-GB" dirty="0"/>
          </a:p>
        </p:txBody>
      </p:sp>
      <p:sp>
        <p:nvSpPr>
          <p:cNvPr id="6" name="Footer Placeholder 5"/>
          <p:cNvSpPr>
            <a:spLocks noGrp="1"/>
          </p:cNvSpPr>
          <p:nvPr>
            <p:ph type="ftr" sz="quarter" idx="12"/>
          </p:nvPr>
        </p:nvSpPr>
        <p:spPr/>
        <p:txBody>
          <a:bodyPr/>
          <a:lstStyle/>
          <a:p>
            <a:endParaRPr lang="en-GB" dirty="0"/>
          </a:p>
        </p:txBody>
      </p:sp>
      <p:sp>
        <p:nvSpPr>
          <p:cNvPr id="7" name="Slide Number Placeholder 6"/>
          <p:cNvSpPr>
            <a:spLocks noGrp="1"/>
          </p:cNvSpPr>
          <p:nvPr>
            <p:ph type="sldNum" sz="quarter" idx="13"/>
          </p:nvPr>
        </p:nvSpPr>
        <p:spPr/>
        <p:txBody>
          <a:bodyPr/>
          <a:lstStyle/>
          <a:p>
            <a:fld id="{72F12DF6-0939-404D-89C0-041875677CBA}" type="slidenum">
              <a:rPr lang="en-GB" smtClean="0"/>
              <a:t>22</a:t>
            </a:fld>
            <a:endParaRPr lang="en-GB" dirty="0"/>
          </a:p>
        </p:txBody>
      </p:sp>
    </p:spTree>
    <p:extLst>
      <p:ext uri="{BB962C8B-B14F-4D97-AF65-F5344CB8AC3E}">
        <p14:creationId xmlns:p14="http://schemas.microsoft.com/office/powerpoint/2010/main" val="3756292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2F12DF6-0939-404D-89C0-041875677CBA}" type="slidenum">
              <a:rPr lang="en-GB" smtClean="0"/>
              <a:t>3</a:t>
            </a:fld>
            <a:endParaRPr lang="en-GB" dirty="0"/>
          </a:p>
        </p:txBody>
      </p:sp>
      <p:sp>
        <p:nvSpPr>
          <p:cNvPr id="5" name="Date Placeholder 4"/>
          <p:cNvSpPr>
            <a:spLocks noGrp="1"/>
          </p:cNvSpPr>
          <p:nvPr>
            <p:ph type="dt" idx="11"/>
          </p:nvPr>
        </p:nvSpPr>
        <p:spPr/>
        <p:txBody>
          <a:bodyPr/>
          <a:lstStyle/>
          <a:p>
            <a:r>
              <a:rPr lang="en-GB"/>
              <a:t>17 March 2022</a:t>
            </a:r>
            <a:endParaRPr lang="en-GB" dirty="0"/>
          </a:p>
        </p:txBody>
      </p:sp>
      <p:sp>
        <p:nvSpPr>
          <p:cNvPr id="6" name="Footer Placeholder 5"/>
          <p:cNvSpPr>
            <a:spLocks noGrp="1"/>
          </p:cNvSpPr>
          <p:nvPr>
            <p:ph type="ftr" sz="quarter" idx="12"/>
          </p:nvPr>
        </p:nvSpPr>
        <p:spPr/>
        <p:txBody>
          <a:bodyPr/>
          <a:lstStyle/>
          <a:p>
            <a:endParaRPr lang="en-GB" dirty="0"/>
          </a:p>
        </p:txBody>
      </p:sp>
      <p:sp>
        <p:nvSpPr>
          <p:cNvPr id="7" name="Header Placeholder 6"/>
          <p:cNvSpPr>
            <a:spLocks noGrp="1"/>
          </p:cNvSpPr>
          <p:nvPr>
            <p:ph type="hdr" sz="quarter" idx="13"/>
          </p:nvPr>
        </p:nvSpPr>
        <p:spPr/>
        <p:txBody>
          <a:bodyPr/>
          <a:lstStyle/>
          <a:p>
            <a:r>
              <a:rPr lang="en-GB"/>
              <a:t>Organisational Evaluation of ECW - presentation of Inception Report to ExCom</a:t>
            </a:r>
            <a:endParaRPr lang="en-GB" dirty="0"/>
          </a:p>
        </p:txBody>
      </p:sp>
    </p:spTree>
    <p:extLst>
      <p:ext uri="{BB962C8B-B14F-4D97-AF65-F5344CB8AC3E}">
        <p14:creationId xmlns:p14="http://schemas.microsoft.com/office/powerpoint/2010/main" val="24384522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r>
              <a:rPr lang="en-GB"/>
              <a:t>Organisational Evaluation of ECW - presentation of Inception Report to ExCom</a:t>
            </a:r>
            <a:endParaRPr lang="en-GB" dirty="0"/>
          </a:p>
        </p:txBody>
      </p:sp>
      <p:sp>
        <p:nvSpPr>
          <p:cNvPr id="5" name="Date Placeholder 4"/>
          <p:cNvSpPr>
            <a:spLocks noGrp="1"/>
          </p:cNvSpPr>
          <p:nvPr>
            <p:ph type="dt" idx="11"/>
          </p:nvPr>
        </p:nvSpPr>
        <p:spPr/>
        <p:txBody>
          <a:bodyPr/>
          <a:lstStyle/>
          <a:p>
            <a:r>
              <a:rPr lang="en-GB"/>
              <a:t>17 March 2022</a:t>
            </a:r>
            <a:endParaRPr lang="en-GB" dirty="0"/>
          </a:p>
        </p:txBody>
      </p:sp>
      <p:sp>
        <p:nvSpPr>
          <p:cNvPr id="6" name="Footer Placeholder 5"/>
          <p:cNvSpPr>
            <a:spLocks noGrp="1"/>
          </p:cNvSpPr>
          <p:nvPr>
            <p:ph type="ftr" sz="quarter" idx="12"/>
          </p:nvPr>
        </p:nvSpPr>
        <p:spPr/>
        <p:txBody>
          <a:bodyPr/>
          <a:lstStyle/>
          <a:p>
            <a:endParaRPr lang="en-GB" dirty="0"/>
          </a:p>
        </p:txBody>
      </p:sp>
      <p:sp>
        <p:nvSpPr>
          <p:cNvPr id="7" name="Slide Number Placeholder 6"/>
          <p:cNvSpPr>
            <a:spLocks noGrp="1"/>
          </p:cNvSpPr>
          <p:nvPr>
            <p:ph type="sldNum" sz="quarter" idx="13"/>
          </p:nvPr>
        </p:nvSpPr>
        <p:spPr/>
        <p:txBody>
          <a:bodyPr/>
          <a:lstStyle/>
          <a:p>
            <a:fld id="{72F12DF6-0939-404D-89C0-041875677CBA}" type="slidenum">
              <a:rPr lang="en-GB" smtClean="0"/>
              <a:t>4</a:t>
            </a:fld>
            <a:endParaRPr lang="en-GB" dirty="0"/>
          </a:p>
        </p:txBody>
      </p:sp>
    </p:spTree>
    <p:extLst>
      <p:ext uri="{BB962C8B-B14F-4D97-AF65-F5344CB8AC3E}">
        <p14:creationId xmlns:p14="http://schemas.microsoft.com/office/powerpoint/2010/main" val="42328805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2F12DF6-0939-404D-89C0-041875677CBA}" type="slidenum">
              <a:rPr lang="en-GB" smtClean="0"/>
              <a:t>5</a:t>
            </a:fld>
            <a:endParaRPr lang="en-GB" dirty="0"/>
          </a:p>
        </p:txBody>
      </p:sp>
      <p:sp>
        <p:nvSpPr>
          <p:cNvPr id="5" name="Date Placeholder 4"/>
          <p:cNvSpPr>
            <a:spLocks noGrp="1"/>
          </p:cNvSpPr>
          <p:nvPr>
            <p:ph type="dt" idx="11"/>
          </p:nvPr>
        </p:nvSpPr>
        <p:spPr/>
        <p:txBody>
          <a:bodyPr/>
          <a:lstStyle/>
          <a:p>
            <a:r>
              <a:rPr lang="en-GB"/>
              <a:t>17 March 2022</a:t>
            </a:r>
            <a:endParaRPr lang="en-GB" dirty="0"/>
          </a:p>
        </p:txBody>
      </p:sp>
      <p:sp>
        <p:nvSpPr>
          <p:cNvPr id="6" name="Footer Placeholder 5"/>
          <p:cNvSpPr>
            <a:spLocks noGrp="1"/>
          </p:cNvSpPr>
          <p:nvPr>
            <p:ph type="ftr" sz="quarter" idx="12"/>
          </p:nvPr>
        </p:nvSpPr>
        <p:spPr/>
        <p:txBody>
          <a:bodyPr/>
          <a:lstStyle/>
          <a:p>
            <a:endParaRPr lang="en-GB" dirty="0"/>
          </a:p>
        </p:txBody>
      </p:sp>
      <p:sp>
        <p:nvSpPr>
          <p:cNvPr id="7" name="Header Placeholder 6"/>
          <p:cNvSpPr>
            <a:spLocks noGrp="1"/>
          </p:cNvSpPr>
          <p:nvPr>
            <p:ph type="hdr" sz="quarter" idx="13"/>
          </p:nvPr>
        </p:nvSpPr>
        <p:spPr/>
        <p:txBody>
          <a:bodyPr/>
          <a:lstStyle/>
          <a:p>
            <a:r>
              <a:rPr lang="en-GB"/>
              <a:t>Organisational Evaluation of ECW - presentation of Inception Report to ExCom</a:t>
            </a:r>
            <a:endParaRPr lang="en-GB" dirty="0"/>
          </a:p>
        </p:txBody>
      </p:sp>
    </p:spTree>
    <p:extLst>
      <p:ext uri="{BB962C8B-B14F-4D97-AF65-F5344CB8AC3E}">
        <p14:creationId xmlns:p14="http://schemas.microsoft.com/office/powerpoint/2010/main" val="15101049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r>
              <a:rPr lang="en-GB"/>
              <a:t>Organisational Evaluation of ECW - presentation of Inception Report to ExCom</a:t>
            </a:r>
            <a:endParaRPr lang="en-GB" dirty="0"/>
          </a:p>
        </p:txBody>
      </p:sp>
      <p:sp>
        <p:nvSpPr>
          <p:cNvPr id="5" name="Date Placeholder 4"/>
          <p:cNvSpPr>
            <a:spLocks noGrp="1"/>
          </p:cNvSpPr>
          <p:nvPr>
            <p:ph type="dt" idx="11"/>
          </p:nvPr>
        </p:nvSpPr>
        <p:spPr/>
        <p:txBody>
          <a:bodyPr/>
          <a:lstStyle/>
          <a:p>
            <a:r>
              <a:rPr lang="en-GB"/>
              <a:t>17 March 2022</a:t>
            </a:r>
            <a:endParaRPr lang="en-GB" dirty="0"/>
          </a:p>
        </p:txBody>
      </p:sp>
      <p:sp>
        <p:nvSpPr>
          <p:cNvPr id="6" name="Footer Placeholder 5"/>
          <p:cNvSpPr>
            <a:spLocks noGrp="1"/>
          </p:cNvSpPr>
          <p:nvPr>
            <p:ph type="ftr" sz="quarter" idx="12"/>
          </p:nvPr>
        </p:nvSpPr>
        <p:spPr/>
        <p:txBody>
          <a:bodyPr/>
          <a:lstStyle/>
          <a:p>
            <a:endParaRPr lang="en-GB" dirty="0"/>
          </a:p>
        </p:txBody>
      </p:sp>
      <p:sp>
        <p:nvSpPr>
          <p:cNvPr id="7" name="Slide Number Placeholder 6"/>
          <p:cNvSpPr>
            <a:spLocks noGrp="1"/>
          </p:cNvSpPr>
          <p:nvPr>
            <p:ph type="sldNum" sz="quarter" idx="13"/>
          </p:nvPr>
        </p:nvSpPr>
        <p:spPr/>
        <p:txBody>
          <a:bodyPr/>
          <a:lstStyle/>
          <a:p>
            <a:fld id="{72F12DF6-0939-404D-89C0-041875677CBA}" type="slidenum">
              <a:rPr lang="en-GB" smtClean="0"/>
              <a:t>6</a:t>
            </a:fld>
            <a:endParaRPr lang="en-GB" dirty="0"/>
          </a:p>
        </p:txBody>
      </p:sp>
    </p:spTree>
    <p:extLst>
      <p:ext uri="{BB962C8B-B14F-4D97-AF65-F5344CB8AC3E}">
        <p14:creationId xmlns:p14="http://schemas.microsoft.com/office/powerpoint/2010/main" val="5376628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r>
              <a:rPr lang="en-GB"/>
              <a:t>Organisational Evaluation of ECW - presentation of Inception Report to ExCom</a:t>
            </a:r>
            <a:endParaRPr lang="en-GB" dirty="0"/>
          </a:p>
        </p:txBody>
      </p:sp>
      <p:sp>
        <p:nvSpPr>
          <p:cNvPr id="5" name="Date Placeholder 4"/>
          <p:cNvSpPr>
            <a:spLocks noGrp="1"/>
          </p:cNvSpPr>
          <p:nvPr>
            <p:ph type="dt" idx="11"/>
          </p:nvPr>
        </p:nvSpPr>
        <p:spPr/>
        <p:txBody>
          <a:bodyPr/>
          <a:lstStyle/>
          <a:p>
            <a:r>
              <a:rPr lang="en-GB"/>
              <a:t>17 March 2022</a:t>
            </a:r>
            <a:endParaRPr lang="en-GB" dirty="0"/>
          </a:p>
        </p:txBody>
      </p:sp>
      <p:sp>
        <p:nvSpPr>
          <p:cNvPr id="6" name="Footer Placeholder 5"/>
          <p:cNvSpPr>
            <a:spLocks noGrp="1"/>
          </p:cNvSpPr>
          <p:nvPr>
            <p:ph type="ftr" sz="quarter" idx="12"/>
          </p:nvPr>
        </p:nvSpPr>
        <p:spPr/>
        <p:txBody>
          <a:bodyPr/>
          <a:lstStyle/>
          <a:p>
            <a:endParaRPr lang="en-GB" dirty="0"/>
          </a:p>
        </p:txBody>
      </p:sp>
      <p:sp>
        <p:nvSpPr>
          <p:cNvPr id="7" name="Slide Number Placeholder 6"/>
          <p:cNvSpPr>
            <a:spLocks noGrp="1"/>
          </p:cNvSpPr>
          <p:nvPr>
            <p:ph type="sldNum" sz="quarter" idx="13"/>
          </p:nvPr>
        </p:nvSpPr>
        <p:spPr/>
        <p:txBody>
          <a:bodyPr/>
          <a:lstStyle/>
          <a:p>
            <a:fld id="{72F12DF6-0939-404D-89C0-041875677CBA}" type="slidenum">
              <a:rPr lang="en-GB" smtClean="0"/>
              <a:t>7</a:t>
            </a:fld>
            <a:endParaRPr lang="en-GB" dirty="0"/>
          </a:p>
        </p:txBody>
      </p:sp>
    </p:spTree>
    <p:extLst>
      <p:ext uri="{BB962C8B-B14F-4D97-AF65-F5344CB8AC3E}">
        <p14:creationId xmlns:p14="http://schemas.microsoft.com/office/powerpoint/2010/main" val="32179231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r>
              <a:rPr lang="en-GB"/>
              <a:t>Organisational Evaluation of ECW - presentation of Inception Report to ExCom</a:t>
            </a:r>
            <a:endParaRPr lang="en-GB" dirty="0"/>
          </a:p>
        </p:txBody>
      </p:sp>
      <p:sp>
        <p:nvSpPr>
          <p:cNvPr id="5" name="Date Placeholder 4"/>
          <p:cNvSpPr>
            <a:spLocks noGrp="1"/>
          </p:cNvSpPr>
          <p:nvPr>
            <p:ph type="dt" idx="11"/>
          </p:nvPr>
        </p:nvSpPr>
        <p:spPr/>
        <p:txBody>
          <a:bodyPr/>
          <a:lstStyle/>
          <a:p>
            <a:r>
              <a:rPr lang="en-GB"/>
              <a:t>17 March 2022</a:t>
            </a:r>
            <a:endParaRPr lang="en-GB" dirty="0"/>
          </a:p>
        </p:txBody>
      </p:sp>
      <p:sp>
        <p:nvSpPr>
          <p:cNvPr id="6" name="Footer Placeholder 5"/>
          <p:cNvSpPr>
            <a:spLocks noGrp="1"/>
          </p:cNvSpPr>
          <p:nvPr>
            <p:ph type="ftr" sz="quarter" idx="12"/>
          </p:nvPr>
        </p:nvSpPr>
        <p:spPr/>
        <p:txBody>
          <a:bodyPr/>
          <a:lstStyle/>
          <a:p>
            <a:endParaRPr lang="en-GB" dirty="0"/>
          </a:p>
        </p:txBody>
      </p:sp>
      <p:sp>
        <p:nvSpPr>
          <p:cNvPr id="7" name="Slide Number Placeholder 6"/>
          <p:cNvSpPr>
            <a:spLocks noGrp="1"/>
          </p:cNvSpPr>
          <p:nvPr>
            <p:ph type="sldNum" sz="quarter" idx="13"/>
          </p:nvPr>
        </p:nvSpPr>
        <p:spPr/>
        <p:txBody>
          <a:bodyPr/>
          <a:lstStyle/>
          <a:p>
            <a:fld id="{72F12DF6-0939-404D-89C0-041875677CBA}" type="slidenum">
              <a:rPr lang="en-GB" smtClean="0"/>
              <a:t>8</a:t>
            </a:fld>
            <a:endParaRPr lang="en-GB" dirty="0"/>
          </a:p>
        </p:txBody>
      </p:sp>
    </p:spTree>
    <p:extLst>
      <p:ext uri="{BB962C8B-B14F-4D97-AF65-F5344CB8AC3E}">
        <p14:creationId xmlns:p14="http://schemas.microsoft.com/office/powerpoint/2010/main" val="16802328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r>
              <a:rPr lang="en-GB"/>
              <a:t>Organisational Evaluation of ECW - presentation of Inception Report to ExCom</a:t>
            </a:r>
            <a:endParaRPr lang="en-GB" dirty="0"/>
          </a:p>
        </p:txBody>
      </p:sp>
      <p:sp>
        <p:nvSpPr>
          <p:cNvPr id="5" name="Date Placeholder 4"/>
          <p:cNvSpPr>
            <a:spLocks noGrp="1"/>
          </p:cNvSpPr>
          <p:nvPr>
            <p:ph type="dt" idx="11"/>
          </p:nvPr>
        </p:nvSpPr>
        <p:spPr/>
        <p:txBody>
          <a:bodyPr/>
          <a:lstStyle/>
          <a:p>
            <a:r>
              <a:rPr lang="en-GB"/>
              <a:t>17 March 2022</a:t>
            </a:r>
            <a:endParaRPr lang="en-GB" dirty="0"/>
          </a:p>
        </p:txBody>
      </p:sp>
      <p:sp>
        <p:nvSpPr>
          <p:cNvPr id="6" name="Footer Placeholder 5"/>
          <p:cNvSpPr>
            <a:spLocks noGrp="1"/>
          </p:cNvSpPr>
          <p:nvPr>
            <p:ph type="ftr" sz="quarter" idx="12"/>
          </p:nvPr>
        </p:nvSpPr>
        <p:spPr/>
        <p:txBody>
          <a:bodyPr/>
          <a:lstStyle/>
          <a:p>
            <a:endParaRPr lang="en-GB" dirty="0"/>
          </a:p>
        </p:txBody>
      </p:sp>
      <p:sp>
        <p:nvSpPr>
          <p:cNvPr id="7" name="Slide Number Placeholder 6"/>
          <p:cNvSpPr>
            <a:spLocks noGrp="1"/>
          </p:cNvSpPr>
          <p:nvPr>
            <p:ph type="sldNum" sz="quarter" idx="13"/>
          </p:nvPr>
        </p:nvSpPr>
        <p:spPr/>
        <p:txBody>
          <a:bodyPr/>
          <a:lstStyle/>
          <a:p>
            <a:fld id="{72F12DF6-0939-404D-89C0-041875677CBA}" type="slidenum">
              <a:rPr lang="en-GB" smtClean="0"/>
              <a:t>9</a:t>
            </a:fld>
            <a:endParaRPr lang="en-GB" dirty="0"/>
          </a:p>
        </p:txBody>
      </p:sp>
    </p:spTree>
    <p:extLst>
      <p:ext uri="{BB962C8B-B14F-4D97-AF65-F5344CB8AC3E}">
        <p14:creationId xmlns:p14="http://schemas.microsoft.com/office/powerpoint/2010/main" val="1373981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r>
              <a:rPr lang="en-US" dirty="0"/>
              <a:t>17 March 2022</a:t>
            </a:r>
            <a:endParaRPr lang="en-GB" dirty="0"/>
          </a:p>
        </p:txBody>
      </p:sp>
      <p:sp>
        <p:nvSpPr>
          <p:cNvPr id="5" name="Footer Placeholder 4"/>
          <p:cNvSpPr>
            <a:spLocks noGrp="1"/>
          </p:cNvSpPr>
          <p:nvPr>
            <p:ph type="ftr" sz="quarter" idx="11"/>
          </p:nvPr>
        </p:nvSpPr>
        <p:spPr/>
        <p:txBody>
          <a:bodyPr/>
          <a:lstStyle/>
          <a:p>
            <a:r>
              <a:rPr lang="en-US" dirty="0"/>
              <a:t>Organisational Evaluation of ECW - presentation of Inception Report to ExCom</a:t>
            </a:r>
            <a:endParaRPr lang="en-GB" dirty="0"/>
          </a:p>
        </p:txBody>
      </p:sp>
      <p:sp>
        <p:nvSpPr>
          <p:cNvPr id="6" name="Slide Number Placeholder 5"/>
          <p:cNvSpPr>
            <a:spLocks noGrp="1"/>
          </p:cNvSpPr>
          <p:nvPr>
            <p:ph type="sldNum" sz="quarter" idx="12"/>
          </p:nvPr>
        </p:nvSpPr>
        <p:spPr/>
        <p:txBody>
          <a:bodyPr/>
          <a:lstStyle/>
          <a:p>
            <a:fld id="{F8E7DE58-48BC-4CFC-A195-5AA8B3A8FFB4}" type="slidenum">
              <a:rPr lang="en-GB" smtClean="0"/>
              <a:t>‹#›</a:t>
            </a:fld>
            <a:endParaRPr lang="en-GB" dirty="0"/>
          </a:p>
        </p:txBody>
      </p:sp>
    </p:spTree>
    <p:extLst>
      <p:ext uri="{BB962C8B-B14F-4D97-AF65-F5344CB8AC3E}">
        <p14:creationId xmlns:p14="http://schemas.microsoft.com/office/powerpoint/2010/main" val="2924080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r>
              <a:rPr lang="en-US" dirty="0"/>
              <a:t>17 March 2022</a:t>
            </a:r>
            <a:endParaRPr lang="en-GB" dirty="0"/>
          </a:p>
        </p:txBody>
      </p:sp>
      <p:sp>
        <p:nvSpPr>
          <p:cNvPr id="5" name="Footer Placeholder 4"/>
          <p:cNvSpPr>
            <a:spLocks noGrp="1"/>
          </p:cNvSpPr>
          <p:nvPr>
            <p:ph type="ftr" sz="quarter" idx="11"/>
          </p:nvPr>
        </p:nvSpPr>
        <p:spPr/>
        <p:txBody>
          <a:bodyPr/>
          <a:lstStyle/>
          <a:p>
            <a:r>
              <a:rPr lang="en-US" dirty="0"/>
              <a:t>Organisational Evaluation of ECW - presentation of Inception Report to ExCom</a:t>
            </a:r>
            <a:endParaRPr lang="en-GB" dirty="0"/>
          </a:p>
        </p:txBody>
      </p:sp>
      <p:sp>
        <p:nvSpPr>
          <p:cNvPr id="6" name="Slide Number Placeholder 5"/>
          <p:cNvSpPr>
            <a:spLocks noGrp="1"/>
          </p:cNvSpPr>
          <p:nvPr>
            <p:ph type="sldNum" sz="quarter" idx="12"/>
          </p:nvPr>
        </p:nvSpPr>
        <p:spPr/>
        <p:txBody>
          <a:bodyPr/>
          <a:lstStyle/>
          <a:p>
            <a:fld id="{F8E7DE58-48BC-4CFC-A195-5AA8B3A8FFB4}" type="slidenum">
              <a:rPr lang="en-GB" smtClean="0"/>
              <a:t>‹#›</a:t>
            </a:fld>
            <a:endParaRPr lang="en-GB" dirty="0"/>
          </a:p>
        </p:txBody>
      </p:sp>
    </p:spTree>
    <p:extLst>
      <p:ext uri="{BB962C8B-B14F-4D97-AF65-F5344CB8AC3E}">
        <p14:creationId xmlns:p14="http://schemas.microsoft.com/office/powerpoint/2010/main" val="1435306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r>
              <a:rPr lang="en-US" dirty="0"/>
              <a:t>17 March 2022</a:t>
            </a:r>
            <a:endParaRPr lang="en-GB" dirty="0"/>
          </a:p>
        </p:txBody>
      </p:sp>
      <p:sp>
        <p:nvSpPr>
          <p:cNvPr id="5" name="Footer Placeholder 4"/>
          <p:cNvSpPr>
            <a:spLocks noGrp="1"/>
          </p:cNvSpPr>
          <p:nvPr>
            <p:ph type="ftr" sz="quarter" idx="11"/>
          </p:nvPr>
        </p:nvSpPr>
        <p:spPr/>
        <p:txBody>
          <a:bodyPr/>
          <a:lstStyle/>
          <a:p>
            <a:r>
              <a:rPr lang="en-US" dirty="0"/>
              <a:t>Organisational Evaluation of ECW - presentation of Inception Report to ExCom</a:t>
            </a:r>
            <a:endParaRPr lang="en-GB" dirty="0"/>
          </a:p>
        </p:txBody>
      </p:sp>
      <p:sp>
        <p:nvSpPr>
          <p:cNvPr id="6" name="Slide Number Placeholder 5"/>
          <p:cNvSpPr>
            <a:spLocks noGrp="1"/>
          </p:cNvSpPr>
          <p:nvPr>
            <p:ph type="sldNum" sz="quarter" idx="12"/>
          </p:nvPr>
        </p:nvSpPr>
        <p:spPr/>
        <p:txBody>
          <a:bodyPr/>
          <a:lstStyle/>
          <a:p>
            <a:fld id="{F8E7DE58-48BC-4CFC-A195-5AA8B3A8FFB4}" type="slidenum">
              <a:rPr lang="en-GB" smtClean="0"/>
              <a:t>‹#›</a:t>
            </a:fld>
            <a:endParaRPr lang="en-GB" dirty="0"/>
          </a:p>
        </p:txBody>
      </p:sp>
    </p:spTree>
    <p:extLst>
      <p:ext uri="{BB962C8B-B14F-4D97-AF65-F5344CB8AC3E}">
        <p14:creationId xmlns:p14="http://schemas.microsoft.com/office/powerpoint/2010/main" val="2879969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r>
              <a:rPr lang="en-US" dirty="0"/>
              <a:t>17 March 2022</a:t>
            </a:r>
            <a:endParaRPr lang="en-GB" dirty="0"/>
          </a:p>
        </p:txBody>
      </p:sp>
      <p:sp>
        <p:nvSpPr>
          <p:cNvPr id="5" name="Footer Placeholder 4"/>
          <p:cNvSpPr>
            <a:spLocks noGrp="1"/>
          </p:cNvSpPr>
          <p:nvPr>
            <p:ph type="ftr" sz="quarter" idx="11"/>
          </p:nvPr>
        </p:nvSpPr>
        <p:spPr>
          <a:xfrm>
            <a:off x="4038599" y="6356350"/>
            <a:ext cx="5096435" cy="365125"/>
          </a:xfrm>
        </p:spPr>
        <p:txBody>
          <a:bodyPr/>
          <a:lstStyle/>
          <a:p>
            <a:r>
              <a:rPr lang="en-US" dirty="0"/>
              <a:t>Organisational Evaluation of ECW - presentation of Inception Report to ExCom</a:t>
            </a:r>
            <a:endParaRPr lang="en-GB" dirty="0"/>
          </a:p>
        </p:txBody>
      </p:sp>
      <p:sp>
        <p:nvSpPr>
          <p:cNvPr id="6" name="Slide Number Placeholder 5"/>
          <p:cNvSpPr>
            <a:spLocks noGrp="1"/>
          </p:cNvSpPr>
          <p:nvPr>
            <p:ph type="sldNum" sz="quarter" idx="12"/>
          </p:nvPr>
        </p:nvSpPr>
        <p:spPr>
          <a:xfrm>
            <a:off x="9251576" y="6356350"/>
            <a:ext cx="2102224" cy="365125"/>
          </a:xfrm>
        </p:spPr>
        <p:txBody>
          <a:bodyPr/>
          <a:lstStyle/>
          <a:p>
            <a:fld id="{F8E7DE58-48BC-4CFC-A195-5AA8B3A8FFB4}" type="slidenum">
              <a:rPr lang="en-GB" smtClean="0"/>
              <a:t>‹#›</a:t>
            </a:fld>
            <a:endParaRPr lang="en-GB" dirty="0"/>
          </a:p>
        </p:txBody>
      </p:sp>
    </p:spTree>
    <p:extLst>
      <p:ext uri="{BB962C8B-B14F-4D97-AF65-F5344CB8AC3E}">
        <p14:creationId xmlns:p14="http://schemas.microsoft.com/office/powerpoint/2010/main" val="84540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r>
              <a:rPr lang="en-US" dirty="0"/>
              <a:t>17 March 2022</a:t>
            </a:r>
            <a:endParaRPr lang="en-GB" dirty="0"/>
          </a:p>
        </p:txBody>
      </p:sp>
      <p:sp>
        <p:nvSpPr>
          <p:cNvPr id="5" name="Footer Placeholder 4"/>
          <p:cNvSpPr>
            <a:spLocks noGrp="1"/>
          </p:cNvSpPr>
          <p:nvPr>
            <p:ph type="ftr" sz="quarter" idx="11"/>
          </p:nvPr>
        </p:nvSpPr>
        <p:spPr/>
        <p:txBody>
          <a:bodyPr/>
          <a:lstStyle/>
          <a:p>
            <a:r>
              <a:rPr lang="en-US" dirty="0"/>
              <a:t>Organisational Evaluation of ECW - presentation of Inception Report to ExCom</a:t>
            </a:r>
            <a:endParaRPr lang="en-GB" dirty="0"/>
          </a:p>
        </p:txBody>
      </p:sp>
      <p:sp>
        <p:nvSpPr>
          <p:cNvPr id="6" name="Slide Number Placeholder 5"/>
          <p:cNvSpPr>
            <a:spLocks noGrp="1"/>
          </p:cNvSpPr>
          <p:nvPr>
            <p:ph type="sldNum" sz="quarter" idx="12"/>
          </p:nvPr>
        </p:nvSpPr>
        <p:spPr/>
        <p:txBody>
          <a:bodyPr/>
          <a:lstStyle>
            <a:lvl1pPr>
              <a:defRPr/>
            </a:lvl1pPr>
          </a:lstStyle>
          <a:p>
            <a:endParaRPr lang="en-GB" dirty="0"/>
          </a:p>
        </p:txBody>
      </p:sp>
      <p:cxnSp>
        <p:nvCxnSpPr>
          <p:cNvPr id="7" name="Straight Connector 6"/>
          <p:cNvCxnSpPr/>
          <p:nvPr userDrawn="1"/>
        </p:nvCxnSpPr>
        <p:spPr bwMode="auto">
          <a:xfrm flipH="1" flipV="1">
            <a:off x="2307272" y="6278357"/>
            <a:ext cx="8220838" cy="1"/>
          </a:xfrm>
          <a:prstGeom prst="line">
            <a:avLst/>
          </a:prstGeom>
          <a:ln w="15875">
            <a:solidFill>
              <a:srgbClr val="3B4A6A"/>
            </a:solidFill>
          </a:ln>
        </p:spPr>
        <p:style>
          <a:lnRef idx="1">
            <a:schemeClr val="accent1"/>
          </a:lnRef>
          <a:fillRef idx="0">
            <a:schemeClr val="accent1"/>
          </a:fillRef>
          <a:effectRef idx="0">
            <a:schemeClr val="accent1"/>
          </a:effectRef>
          <a:fontRef idx="minor">
            <a:schemeClr val="tx1"/>
          </a:fontRef>
        </p:style>
      </p:cxnSp>
      <p:pic>
        <p:nvPicPr>
          <p:cNvPr id="8" name="Picture 2" descr="\\mok-filestore\main\Users\Office Documents\Website\Branding 2015\CMYK versions - for print\JPGs - 300dpi\Mokoro-logo_FullColour-onWhite.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727816" y="5339556"/>
            <a:ext cx="1625984" cy="7458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821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r>
              <a:rPr lang="en-US" dirty="0"/>
              <a:t>17 March 2022</a:t>
            </a:r>
            <a:endParaRPr lang="en-GB" dirty="0"/>
          </a:p>
        </p:txBody>
      </p:sp>
      <p:sp>
        <p:nvSpPr>
          <p:cNvPr id="6" name="Footer Placeholder 5"/>
          <p:cNvSpPr>
            <a:spLocks noGrp="1"/>
          </p:cNvSpPr>
          <p:nvPr>
            <p:ph type="ftr" sz="quarter" idx="11"/>
          </p:nvPr>
        </p:nvSpPr>
        <p:spPr/>
        <p:txBody>
          <a:bodyPr/>
          <a:lstStyle/>
          <a:p>
            <a:r>
              <a:rPr lang="en-US" dirty="0"/>
              <a:t>Organisational Evaluation of ECW - presentation of Inception Report to ExCom</a:t>
            </a:r>
            <a:endParaRPr lang="en-GB" dirty="0"/>
          </a:p>
        </p:txBody>
      </p:sp>
      <p:sp>
        <p:nvSpPr>
          <p:cNvPr id="7" name="Slide Number Placeholder 6"/>
          <p:cNvSpPr>
            <a:spLocks noGrp="1"/>
          </p:cNvSpPr>
          <p:nvPr>
            <p:ph type="sldNum" sz="quarter" idx="12"/>
          </p:nvPr>
        </p:nvSpPr>
        <p:spPr/>
        <p:txBody>
          <a:bodyPr/>
          <a:lstStyle/>
          <a:p>
            <a:fld id="{F8E7DE58-48BC-4CFC-A195-5AA8B3A8FFB4}" type="slidenum">
              <a:rPr lang="en-GB" smtClean="0"/>
              <a:t>‹#›</a:t>
            </a:fld>
            <a:endParaRPr lang="en-GB" dirty="0"/>
          </a:p>
        </p:txBody>
      </p:sp>
    </p:spTree>
    <p:extLst>
      <p:ext uri="{BB962C8B-B14F-4D97-AF65-F5344CB8AC3E}">
        <p14:creationId xmlns:p14="http://schemas.microsoft.com/office/powerpoint/2010/main" val="1651758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r>
              <a:rPr lang="en-US" dirty="0"/>
              <a:t>17 March 2022</a:t>
            </a:r>
            <a:endParaRPr lang="en-GB" dirty="0"/>
          </a:p>
        </p:txBody>
      </p:sp>
      <p:sp>
        <p:nvSpPr>
          <p:cNvPr id="8" name="Footer Placeholder 7"/>
          <p:cNvSpPr>
            <a:spLocks noGrp="1"/>
          </p:cNvSpPr>
          <p:nvPr>
            <p:ph type="ftr" sz="quarter" idx="11"/>
          </p:nvPr>
        </p:nvSpPr>
        <p:spPr/>
        <p:txBody>
          <a:bodyPr/>
          <a:lstStyle/>
          <a:p>
            <a:r>
              <a:rPr lang="en-US" dirty="0"/>
              <a:t>Organisational Evaluation of ECW - presentation of Inception Report to ExCom</a:t>
            </a:r>
            <a:endParaRPr lang="en-GB" dirty="0"/>
          </a:p>
        </p:txBody>
      </p:sp>
      <p:sp>
        <p:nvSpPr>
          <p:cNvPr id="9" name="Slide Number Placeholder 8"/>
          <p:cNvSpPr>
            <a:spLocks noGrp="1"/>
          </p:cNvSpPr>
          <p:nvPr>
            <p:ph type="sldNum" sz="quarter" idx="12"/>
          </p:nvPr>
        </p:nvSpPr>
        <p:spPr/>
        <p:txBody>
          <a:bodyPr/>
          <a:lstStyle/>
          <a:p>
            <a:fld id="{F8E7DE58-48BC-4CFC-A195-5AA8B3A8FFB4}" type="slidenum">
              <a:rPr lang="en-GB" smtClean="0"/>
              <a:t>‹#›</a:t>
            </a:fld>
            <a:endParaRPr lang="en-GB" dirty="0"/>
          </a:p>
        </p:txBody>
      </p:sp>
    </p:spTree>
    <p:extLst>
      <p:ext uri="{BB962C8B-B14F-4D97-AF65-F5344CB8AC3E}">
        <p14:creationId xmlns:p14="http://schemas.microsoft.com/office/powerpoint/2010/main" val="3628685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r>
              <a:rPr lang="en-US" dirty="0"/>
              <a:t>17 March 2022</a:t>
            </a:r>
            <a:endParaRPr lang="en-GB" dirty="0"/>
          </a:p>
        </p:txBody>
      </p:sp>
      <p:sp>
        <p:nvSpPr>
          <p:cNvPr id="4" name="Footer Placeholder 3"/>
          <p:cNvSpPr>
            <a:spLocks noGrp="1"/>
          </p:cNvSpPr>
          <p:nvPr>
            <p:ph type="ftr" sz="quarter" idx="11"/>
          </p:nvPr>
        </p:nvSpPr>
        <p:spPr/>
        <p:txBody>
          <a:bodyPr/>
          <a:lstStyle/>
          <a:p>
            <a:r>
              <a:rPr lang="en-US" dirty="0"/>
              <a:t>Organisational Evaluation of ECW - presentation of Inception Report to ExCom</a:t>
            </a:r>
            <a:endParaRPr lang="en-GB" dirty="0"/>
          </a:p>
        </p:txBody>
      </p:sp>
      <p:sp>
        <p:nvSpPr>
          <p:cNvPr id="5" name="Slide Number Placeholder 4"/>
          <p:cNvSpPr>
            <a:spLocks noGrp="1"/>
          </p:cNvSpPr>
          <p:nvPr>
            <p:ph type="sldNum" sz="quarter" idx="12"/>
          </p:nvPr>
        </p:nvSpPr>
        <p:spPr/>
        <p:txBody>
          <a:bodyPr/>
          <a:lstStyle/>
          <a:p>
            <a:fld id="{F8E7DE58-48BC-4CFC-A195-5AA8B3A8FFB4}" type="slidenum">
              <a:rPr lang="en-GB" smtClean="0"/>
              <a:t>‹#›</a:t>
            </a:fld>
            <a:endParaRPr lang="en-GB" dirty="0"/>
          </a:p>
        </p:txBody>
      </p:sp>
    </p:spTree>
    <p:extLst>
      <p:ext uri="{BB962C8B-B14F-4D97-AF65-F5344CB8AC3E}">
        <p14:creationId xmlns:p14="http://schemas.microsoft.com/office/powerpoint/2010/main" val="2733634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17 March 2022</a:t>
            </a:r>
            <a:endParaRPr lang="en-GB" dirty="0"/>
          </a:p>
        </p:txBody>
      </p:sp>
      <p:sp>
        <p:nvSpPr>
          <p:cNvPr id="3" name="Footer Placeholder 2"/>
          <p:cNvSpPr>
            <a:spLocks noGrp="1"/>
          </p:cNvSpPr>
          <p:nvPr>
            <p:ph type="ftr" sz="quarter" idx="11"/>
          </p:nvPr>
        </p:nvSpPr>
        <p:spPr/>
        <p:txBody>
          <a:bodyPr/>
          <a:lstStyle/>
          <a:p>
            <a:r>
              <a:rPr lang="en-US" dirty="0"/>
              <a:t>Organisational Evaluation of ECW - presentation of Inception Report to ExCom</a:t>
            </a:r>
            <a:endParaRPr lang="en-GB" dirty="0"/>
          </a:p>
        </p:txBody>
      </p:sp>
      <p:sp>
        <p:nvSpPr>
          <p:cNvPr id="4" name="Slide Number Placeholder 3"/>
          <p:cNvSpPr>
            <a:spLocks noGrp="1"/>
          </p:cNvSpPr>
          <p:nvPr>
            <p:ph type="sldNum" sz="quarter" idx="12"/>
          </p:nvPr>
        </p:nvSpPr>
        <p:spPr/>
        <p:txBody>
          <a:bodyPr/>
          <a:lstStyle/>
          <a:p>
            <a:fld id="{F8E7DE58-48BC-4CFC-A195-5AA8B3A8FFB4}" type="slidenum">
              <a:rPr lang="en-GB" smtClean="0"/>
              <a:t>‹#›</a:t>
            </a:fld>
            <a:endParaRPr lang="en-GB" dirty="0"/>
          </a:p>
        </p:txBody>
      </p:sp>
    </p:spTree>
    <p:extLst>
      <p:ext uri="{BB962C8B-B14F-4D97-AF65-F5344CB8AC3E}">
        <p14:creationId xmlns:p14="http://schemas.microsoft.com/office/powerpoint/2010/main" val="4066582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dirty="0"/>
              <a:t>17 March 2022</a:t>
            </a:r>
            <a:endParaRPr lang="en-GB" dirty="0"/>
          </a:p>
        </p:txBody>
      </p:sp>
      <p:sp>
        <p:nvSpPr>
          <p:cNvPr id="6" name="Footer Placeholder 5"/>
          <p:cNvSpPr>
            <a:spLocks noGrp="1"/>
          </p:cNvSpPr>
          <p:nvPr>
            <p:ph type="ftr" sz="quarter" idx="11"/>
          </p:nvPr>
        </p:nvSpPr>
        <p:spPr/>
        <p:txBody>
          <a:bodyPr/>
          <a:lstStyle/>
          <a:p>
            <a:r>
              <a:rPr lang="en-US" dirty="0"/>
              <a:t>Organisational Evaluation of ECW - presentation of Inception Report to ExCom</a:t>
            </a:r>
            <a:endParaRPr lang="en-GB" dirty="0"/>
          </a:p>
        </p:txBody>
      </p:sp>
      <p:sp>
        <p:nvSpPr>
          <p:cNvPr id="7" name="Slide Number Placeholder 6"/>
          <p:cNvSpPr>
            <a:spLocks noGrp="1"/>
          </p:cNvSpPr>
          <p:nvPr>
            <p:ph type="sldNum" sz="quarter" idx="12"/>
          </p:nvPr>
        </p:nvSpPr>
        <p:spPr/>
        <p:txBody>
          <a:bodyPr/>
          <a:lstStyle/>
          <a:p>
            <a:fld id="{F8E7DE58-48BC-4CFC-A195-5AA8B3A8FFB4}" type="slidenum">
              <a:rPr lang="en-GB" smtClean="0"/>
              <a:t>‹#›</a:t>
            </a:fld>
            <a:endParaRPr lang="en-GB" dirty="0"/>
          </a:p>
        </p:txBody>
      </p:sp>
    </p:spTree>
    <p:extLst>
      <p:ext uri="{BB962C8B-B14F-4D97-AF65-F5344CB8AC3E}">
        <p14:creationId xmlns:p14="http://schemas.microsoft.com/office/powerpoint/2010/main" val="2260651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dirty="0"/>
              <a:t>17 March 2022</a:t>
            </a:r>
            <a:endParaRPr lang="en-GB" dirty="0"/>
          </a:p>
        </p:txBody>
      </p:sp>
      <p:sp>
        <p:nvSpPr>
          <p:cNvPr id="6" name="Footer Placeholder 5"/>
          <p:cNvSpPr>
            <a:spLocks noGrp="1"/>
          </p:cNvSpPr>
          <p:nvPr>
            <p:ph type="ftr" sz="quarter" idx="11"/>
          </p:nvPr>
        </p:nvSpPr>
        <p:spPr/>
        <p:txBody>
          <a:bodyPr/>
          <a:lstStyle/>
          <a:p>
            <a:r>
              <a:rPr lang="en-US" dirty="0"/>
              <a:t>Organisational Evaluation of ECW - presentation of Inception Report to ExCom</a:t>
            </a:r>
            <a:endParaRPr lang="en-GB" dirty="0"/>
          </a:p>
        </p:txBody>
      </p:sp>
      <p:sp>
        <p:nvSpPr>
          <p:cNvPr id="7" name="Slide Number Placeholder 6"/>
          <p:cNvSpPr>
            <a:spLocks noGrp="1"/>
          </p:cNvSpPr>
          <p:nvPr>
            <p:ph type="sldNum" sz="quarter" idx="12"/>
          </p:nvPr>
        </p:nvSpPr>
        <p:spPr/>
        <p:txBody>
          <a:bodyPr/>
          <a:lstStyle/>
          <a:p>
            <a:fld id="{F8E7DE58-48BC-4CFC-A195-5AA8B3A8FFB4}" type="slidenum">
              <a:rPr lang="en-GB" smtClean="0"/>
              <a:t>‹#›</a:t>
            </a:fld>
            <a:endParaRPr lang="en-GB" dirty="0"/>
          </a:p>
        </p:txBody>
      </p:sp>
    </p:spTree>
    <p:extLst>
      <p:ext uri="{BB962C8B-B14F-4D97-AF65-F5344CB8AC3E}">
        <p14:creationId xmlns:p14="http://schemas.microsoft.com/office/powerpoint/2010/main" val="762763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17 March 2022</a:t>
            </a:r>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Organisational Evaluation of ECW - presentation of Inception Report to ExCom</a:t>
            </a:r>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E7DE58-48BC-4CFC-A195-5AA8B3A8FFB4}" type="slidenum">
              <a:rPr lang="en-GB" smtClean="0"/>
              <a:t>‹#›</a:t>
            </a:fld>
            <a:endParaRPr lang="en-GB" dirty="0"/>
          </a:p>
        </p:txBody>
      </p:sp>
    </p:spTree>
    <p:extLst>
      <p:ext uri="{BB962C8B-B14F-4D97-AF65-F5344CB8AC3E}">
        <p14:creationId xmlns:p14="http://schemas.microsoft.com/office/powerpoint/2010/main" val="12779791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93620" y="1071562"/>
            <a:ext cx="9144000" cy="3424238"/>
          </a:xfrm>
        </p:spPr>
        <p:txBody>
          <a:bodyPr>
            <a:normAutofit/>
          </a:bodyPr>
          <a:lstStyle/>
          <a:p>
            <a:r>
              <a:rPr lang="en-GB" sz="4400" dirty="0">
                <a:solidFill>
                  <a:srgbClr val="3B4A6A"/>
                </a:solidFill>
                <a:latin typeface="Tahoma" panose="020B0604030504040204" pitchFamily="34" charset="0"/>
                <a:ea typeface="Tahoma" panose="020B0604030504040204" pitchFamily="34" charset="0"/>
                <a:cs typeface="Tahoma" panose="020B0604030504040204" pitchFamily="34" charset="0"/>
              </a:rPr>
              <a:t>Organisational Evaluation of ECW</a:t>
            </a:r>
            <a:br>
              <a:rPr lang="en-GB" sz="4800" dirty="0">
                <a:latin typeface="Tahoma" panose="020B0604030504040204" pitchFamily="34" charset="0"/>
                <a:ea typeface="Tahoma" panose="020B0604030504040204" pitchFamily="34" charset="0"/>
                <a:cs typeface="Tahoma" panose="020B0604030504040204" pitchFamily="34" charset="0"/>
              </a:rPr>
            </a:br>
            <a:r>
              <a:rPr lang="en-GB" sz="3600" dirty="0">
                <a:solidFill>
                  <a:srgbClr val="E0684B"/>
                </a:solidFill>
                <a:latin typeface="Tahoma" panose="020B0604030504040204" pitchFamily="34" charset="0"/>
                <a:ea typeface="Tahoma" panose="020B0604030504040204" pitchFamily="34" charset="0"/>
                <a:cs typeface="Tahoma" panose="020B0604030504040204" pitchFamily="34" charset="0"/>
              </a:rPr>
              <a:t>Overview of Inception Report</a:t>
            </a:r>
            <a:br>
              <a:rPr lang="en-GB" sz="3600" dirty="0">
                <a:solidFill>
                  <a:srgbClr val="E0684B"/>
                </a:solidFill>
                <a:latin typeface="Tahoma" panose="020B0604030504040204" pitchFamily="34" charset="0"/>
                <a:ea typeface="Tahoma" panose="020B0604030504040204" pitchFamily="34" charset="0"/>
                <a:cs typeface="Tahoma" panose="020B0604030504040204" pitchFamily="34" charset="0"/>
              </a:rPr>
            </a:br>
            <a:br>
              <a:rPr lang="en-GB" sz="3600" dirty="0">
                <a:solidFill>
                  <a:srgbClr val="FF0000"/>
                </a:solidFill>
                <a:latin typeface="Tahoma" panose="020B0604030504040204" pitchFamily="34" charset="0"/>
                <a:ea typeface="Tahoma" panose="020B0604030504040204" pitchFamily="34" charset="0"/>
                <a:cs typeface="Tahoma" panose="020B0604030504040204" pitchFamily="34" charset="0"/>
              </a:rPr>
            </a:br>
            <a:endParaRPr lang="en-GB" sz="3600" dirty="0">
              <a:solidFill>
                <a:srgbClr val="3B4A6A"/>
              </a:solidFill>
              <a:latin typeface="Tahoma" panose="020B060403050404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2409613" y="4505764"/>
            <a:ext cx="8793480" cy="1655762"/>
          </a:xfrm>
        </p:spPr>
        <p:txBody>
          <a:bodyPr>
            <a:normAutofit/>
          </a:bodyPr>
          <a:lstStyle/>
          <a:p>
            <a:pPr algn="l"/>
            <a:r>
              <a:rPr lang="en-GB" b="1" dirty="0"/>
              <a:t>Evaluation team: </a:t>
            </a:r>
            <a:br>
              <a:rPr lang="en-GB" b="1" dirty="0"/>
            </a:br>
            <a:r>
              <a:rPr lang="en-GB" dirty="0"/>
              <a:t>Stephen Lister, Allison Anderson,  Liam Bluer, Marlène Buchy, Christine Fenning, Ruwan de Mel, John Patch, Javier Pereira.</a:t>
            </a:r>
          </a:p>
        </p:txBody>
      </p:sp>
      <p:sp>
        <p:nvSpPr>
          <p:cNvPr id="4" name="Rectangle 3"/>
          <p:cNvSpPr/>
          <p:nvPr/>
        </p:nvSpPr>
        <p:spPr>
          <a:xfrm>
            <a:off x="2293620" y="533013"/>
            <a:ext cx="9245600" cy="1323439"/>
          </a:xfrm>
          <a:prstGeom prst="rect">
            <a:avLst/>
          </a:prstGeom>
        </p:spPr>
        <p:txBody>
          <a:bodyPr wrap="square">
            <a:spAutoFit/>
          </a:bodyPr>
          <a:lstStyle/>
          <a:p>
            <a:pPr algn="ctr"/>
            <a:r>
              <a:rPr lang="en-GB" sz="2800" dirty="0">
                <a:solidFill>
                  <a:srgbClr val="3B4A6A"/>
                </a:solidFill>
                <a:latin typeface="Tahoma" panose="020B0604030504040204" pitchFamily="34" charset="0"/>
                <a:ea typeface="Tahoma" panose="020B0604030504040204" pitchFamily="34" charset="0"/>
                <a:cs typeface="Tahoma" panose="020B0604030504040204" pitchFamily="34" charset="0"/>
              </a:rPr>
              <a:t>ECW ExCom Meeting</a:t>
            </a:r>
          </a:p>
          <a:p>
            <a:pPr algn="ctr"/>
            <a:r>
              <a:rPr lang="en-GB" sz="2800" dirty="0">
                <a:solidFill>
                  <a:srgbClr val="3B4A6A"/>
                </a:solidFill>
                <a:latin typeface="Tahoma" panose="020B0604030504040204" pitchFamily="34" charset="0"/>
                <a:ea typeface="Tahoma" panose="020B0604030504040204" pitchFamily="34" charset="0"/>
                <a:cs typeface="Tahoma" panose="020B0604030504040204" pitchFamily="34" charset="0"/>
              </a:rPr>
              <a:t>17 March 2022</a:t>
            </a:r>
          </a:p>
          <a:p>
            <a:pPr algn="ctr"/>
            <a:endParaRPr lang="en-GB" sz="2400" dirty="0">
              <a:solidFill>
                <a:srgbClr val="E0684B"/>
              </a:solidFill>
              <a:latin typeface="Tahoma" panose="020B0604030504040204" pitchFamily="34" charset="0"/>
              <a:ea typeface="Tahoma" panose="020B0604030504040204" pitchFamily="34" charset="0"/>
              <a:cs typeface="Tahoma" panose="020B0604030504040204" pitchFamily="34" charset="0"/>
            </a:endParaRPr>
          </a:p>
        </p:txBody>
      </p:sp>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b="22509"/>
          <a:stretch/>
        </p:blipFill>
        <p:spPr bwMode="auto">
          <a:xfrm>
            <a:off x="754380" y="533013"/>
            <a:ext cx="1539240" cy="5748625"/>
          </a:xfrm>
          <a:prstGeom prst="rect">
            <a:avLst/>
          </a:prstGeom>
          <a:noFill/>
          <a:ln>
            <a:noFill/>
          </a:ln>
        </p:spPr>
      </p:pic>
    </p:spTree>
    <p:extLst>
      <p:ext uri="{BB962C8B-B14F-4D97-AF65-F5344CB8AC3E}">
        <p14:creationId xmlns:p14="http://schemas.microsoft.com/office/powerpoint/2010/main" val="3770585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720" y="217040"/>
            <a:ext cx="8229600" cy="634082"/>
          </a:xfrm>
        </p:spPr>
        <p:txBody>
          <a:bodyPr>
            <a:normAutofit fontScale="90000"/>
          </a:bodyPr>
          <a:lstStyle/>
          <a:p>
            <a:r>
              <a:rPr lang="en-GB" b="1" dirty="0">
                <a:solidFill>
                  <a:srgbClr val="3B4A6A"/>
                </a:solidFill>
                <a:latin typeface="Tahoma" panose="020B0604030504040204" pitchFamily="34" charset="0"/>
                <a:ea typeface="Tahoma" panose="020B0604030504040204" pitchFamily="34" charset="0"/>
                <a:cs typeface="Tahoma" panose="020B0604030504040204" pitchFamily="34" charset="0"/>
              </a:rPr>
              <a:t>ECW OrgEval Theory of Change</a:t>
            </a:r>
          </a:p>
        </p:txBody>
      </p:sp>
      <p:sp>
        <p:nvSpPr>
          <p:cNvPr id="3" name="Content Placeholder 2"/>
          <p:cNvSpPr>
            <a:spLocks noGrp="1"/>
          </p:cNvSpPr>
          <p:nvPr>
            <p:ph idx="1"/>
          </p:nvPr>
        </p:nvSpPr>
        <p:spPr>
          <a:xfrm>
            <a:off x="1216660" y="975938"/>
            <a:ext cx="8229600" cy="5145435"/>
          </a:xfrm>
        </p:spPr>
        <p:txBody>
          <a:bodyPr>
            <a:normAutofit/>
          </a:bodyPr>
          <a:lstStyle/>
          <a:p>
            <a:pPr marL="0" indent="0">
              <a:buNone/>
            </a:pPr>
            <a:r>
              <a:rPr lang="en-GB" dirty="0">
                <a:latin typeface="Tahoma" panose="020B0604030504040204" pitchFamily="34" charset="0"/>
                <a:ea typeface="Tahoma" panose="020B0604030504040204" pitchFamily="34" charset="0"/>
                <a:cs typeface="Tahoma" panose="020B0604030504040204" pitchFamily="34" charset="0"/>
              </a:rPr>
              <a:t> </a:t>
            </a:r>
          </a:p>
          <a:p>
            <a:pPr marL="0" indent="0">
              <a:buNone/>
            </a:pPr>
            <a:endParaRPr lang="en-GB" dirty="0">
              <a:latin typeface="Tahoma" panose="020B0604030504040204" pitchFamily="34" charset="0"/>
              <a:ea typeface="Tahoma" panose="020B0604030504040204" pitchFamily="34" charset="0"/>
              <a:cs typeface="Tahoma" panose="020B0604030504040204" pitchFamily="34" charset="0"/>
            </a:endParaRPr>
          </a:p>
        </p:txBody>
      </p:sp>
      <p:sp>
        <p:nvSpPr>
          <p:cNvPr id="5" name="Slide Number Placeholder 4"/>
          <p:cNvSpPr>
            <a:spLocks noGrp="1"/>
          </p:cNvSpPr>
          <p:nvPr>
            <p:ph type="sldNum" sz="quarter" idx="12"/>
          </p:nvPr>
        </p:nvSpPr>
        <p:spPr/>
        <p:txBody>
          <a:bodyPr/>
          <a:lstStyle/>
          <a:p>
            <a:fld id="{BBE41127-3D30-4731-8800-3B0F2619CBBC}" type="slidenum">
              <a:rPr lang="en-GB" smtClean="0"/>
              <a:t>10</a:t>
            </a:fld>
            <a:endParaRPr lang="en-GB" dirty="0"/>
          </a:p>
        </p:txBody>
      </p:sp>
      <p:sp>
        <p:nvSpPr>
          <p:cNvPr id="6" name="Date Placeholder 5"/>
          <p:cNvSpPr>
            <a:spLocks noGrp="1"/>
          </p:cNvSpPr>
          <p:nvPr>
            <p:ph type="dt" sz="half" idx="10"/>
          </p:nvPr>
        </p:nvSpPr>
        <p:spPr/>
        <p:txBody>
          <a:bodyPr/>
          <a:lstStyle/>
          <a:p>
            <a:r>
              <a:rPr lang="en-US" dirty="0"/>
              <a:t>17 March 2022</a:t>
            </a:r>
            <a:endParaRPr lang="en-GB" dirty="0"/>
          </a:p>
        </p:txBody>
      </p:sp>
      <p:pic>
        <p:nvPicPr>
          <p:cNvPr id="9" name="Picture 2" descr="\\mok-filestore\main\Users\Office Documents\Website\Branding 2015\CMYK versions - for print\JPGs - 300dpi\Mokoro-logo_FullColour-onWhit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45229" y="217040"/>
            <a:ext cx="1625984" cy="745864"/>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3"/>
          <p:cNvSpPr>
            <a:spLocks noGrp="1"/>
          </p:cNvSpPr>
          <p:nvPr>
            <p:ph type="ftr" sz="quarter" idx="11"/>
          </p:nvPr>
        </p:nvSpPr>
        <p:spPr>
          <a:xfrm>
            <a:off x="3339163" y="6367031"/>
            <a:ext cx="5251863" cy="365125"/>
          </a:xfrm>
        </p:spPr>
        <p:txBody>
          <a:bodyPr/>
          <a:lstStyle/>
          <a:p>
            <a:r>
              <a:rPr lang="en-US" dirty="0"/>
              <a:t>Organisational Evaluation of ECW - presentation of Inception Report to ExCom</a:t>
            </a:r>
            <a:endParaRPr lang="en-GB" dirty="0"/>
          </a:p>
        </p:txBody>
      </p:sp>
      <p:pic>
        <p:nvPicPr>
          <p:cNvPr id="1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0720" y="874894"/>
            <a:ext cx="9464509" cy="55872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097557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720" y="346647"/>
            <a:ext cx="8229600" cy="634082"/>
          </a:xfrm>
        </p:spPr>
        <p:txBody>
          <a:bodyPr>
            <a:normAutofit fontScale="90000"/>
          </a:bodyPr>
          <a:lstStyle/>
          <a:p>
            <a:r>
              <a:rPr lang="en-GB" b="1" dirty="0">
                <a:solidFill>
                  <a:srgbClr val="3B4A6A"/>
                </a:solidFill>
                <a:latin typeface="Tahoma" panose="020B0604030504040204" pitchFamily="34" charset="0"/>
                <a:ea typeface="Tahoma" panose="020B0604030504040204" pitchFamily="34" charset="0"/>
                <a:cs typeface="Tahoma" panose="020B0604030504040204" pitchFamily="34" charset="0"/>
              </a:rPr>
              <a:t>Theory of Change Assumptions</a:t>
            </a:r>
          </a:p>
        </p:txBody>
      </p:sp>
      <p:sp>
        <p:nvSpPr>
          <p:cNvPr id="3" name="Content Placeholder 2"/>
          <p:cNvSpPr>
            <a:spLocks noGrp="1"/>
          </p:cNvSpPr>
          <p:nvPr>
            <p:ph idx="1"/>
          </p:nvPr>
        </p:nvSpPr>
        <p:spPr>
          <a:xfrm>
            <a:off x="830658" y="980729"/>
            <a:ext cx="10068990" cy="5386302"/>
          </a:xfrm>
        </p:spPr>
        <p:txBody>
          <a:bodyPr>
            <a:normAutofit fontScale="92500"/>
          </a:bodyPr>
          <a:lstStyle/>
          <a:p>
            <a:pPr marL="342900" marR="0" lvl="0" indent="-342900" fontAlgn="base" hangingPunct="0">
              <a:lnSpc>
                <a:spcPct val="100000"/>
              </a:lnSpc>
              <a:spcBef>
                <a:spcPts val="300"/>
              </a:spcBef>
              <a:spcAft>
                <a:spcPts val="300"/>
              </a:spcAft>
              <a:buClr>
                <a:srgbClr val="000000"/>
              </a:buClr>
              <a:buSzPts val="1000"/>
              <a:buFont typeface="Tahoma"/>
              <a:buAutoNum type="arabicPeriod"/>
            </a:pPr>
            <a:r>
              <a:rPr lang="en-GB" sz="1600" kern="1400" dirty="0">
                <a:solidFill>
                  <a:srgbClr val="000000"/>
                </a:solidFill>
                <a:uFill>
                  <a:solidFill>
                    <a:srgbClr val="000000"/>
                  </a:solidFill>
                </a:uFill>
                <a:latin typeface="Tahoma" panose="020B0604030504040204" pitchFamily="34" charset="0"/>
                <a:ea typeface="Tahoma" panose="020B0604030504040204" pitchFamily="34" charset="0"/>
                <a:cs typeface="Tahoma" panose="020B0604030504040204" pitchFamily="34" charset="0"/>
              </a:rPr>
              <a:t>ECW partnership is well articulated within the wider humanitarian and development framework</a:t>
            </a:r>
            <a:endParaRPr lang="en-GB" sz="1600" dirty="0">
              <a:uFill>
                <a:solidFill>
                  <a:srgbClr val="000000"/>
                </a:solidFill>
              </a:uFill>
              <a:latin typeface="Tahoma" panose="020B0604030504040204" pitchFamily="34" charset="0"/>
              <a:ea typeface="Tahoma" panose="020B0604030504040204" pitchFamily="34" charset="0"/>
              <a:cs typeface="Tahoma" panose="020B0604030504040204" pitchFamily="34" charset="0"/>
            </a:endParaRPr>
          </a:p>
          <a:p>
            <a:pPr marL="342900" marR="0" lvl="0" indent="-342900" fontAlgn="base" hangingPunct="0">
              <a:lnSpc>
                <a:spcPct val="100000"/>
              </a:lnSpc>
              <a:spcBef>
                <a:spcPts val="300"/>
              </a:spcBef>
              <a:spcAft>
                <a:spcPts val="300"/>
              </a:spcAft>
              <a:buClr>
                <a:srgbClr val="000000"/>
              </a:buClr>
              <a:buSzPts val="1000"/>
              <a:buFont typeface="Tahoma"/>
              <a:buAutoNum type="arabicPeriod"/>
            </a:pPr>
            <a:r>
              <a:rPr lang="en-GB" sz="1600" kern="1400" dirty="0">
                <a:solidFill>
                  <a:srgbClr val="000000"/>
                </a:solidFill>
                <a:uFill>
                  <a:solidFill>
                    <a:srgbClr val="000000"/>
                  </a:solidFill>
                </a:uFill>
                <a:latin typeface="Tahoma" panose="020B0604030504040204" pitchFamily="34" charset="0"/>
                <a:ea typeface="Tahoma" panose="020B0604030504040204" pitchFamily="34" charset="0"/>
                <a:cs typeface="Tahoma" panose="020B0604030504040204" pitchFamily="34" charset="0"/>
              </a:rPr>
              <a:t>ECW positioning is appropriate, and ECW has systems for monitoring and feedback that allow adjustments to ensure continuing relevance and coherence.</a:t>
            </a:r>
            <a:endParaRPr lang="en-GB" sz="1600" dirty="0">
              <a:uFill>
                <a:solidFill>
                  <a:srgbClr val="000000"/>
                </a:solidFill>
              </a:uFill>
              <a:latin typeface="Tahoma" panose="020B0604030504040204" pitchFamily="34" charset="0"/>
              <a:ea typeface="Tahoma" panose="020B0604030504040204" pitchFamily="34" charset="0"/>
              <a:cs typeface="Tahoma" panose="020B0604030504040204" pitchFamily="34" charset="0"/>
            </a:endParaRPr>
          </a:p>
          <a:p>
            <a:pPr marL="342900" marR="0" lvl="0" indent="-342900" fontAlgn="base" hangingPunct="0">
              <a:lnSpc>
                <a:spcPct val="100000"/>
              </a:lnSpc>
              <a:spcBef>
                <a:spcPts val="300"/>
              </a:spcBef>
              <a:spcAft>
                <a:spcPts val="300"/>
              </a:spcAft>
              <a:buClr>
                <a:srgbClr val="000000"/>
              </a:buClr>
              <a:buSzPts val="1000"/>
              <a:buFont typeface="Tahoma"/>
              <a:buAutoNum type="arabicPeriod"/>
            </a:pPr>
            <a:r>
              <a:rPr lang="en-GB" sz="1600" kern="1400" dirty="0">
                <a:solidFill>
                  <a:srgbClr val="000000"/>
                </a:solidFill>
                <a:uFill>
                  <a:solidFill>
                    <a:srgbClr val="000000"/>
                  </a:solidFill>
                </a:uFill>
                <a:latin typeface="Tahoma" panose="020B0604030504040204" pitchFamily="34" charset="0"/>
                <a:ea typeface="Tahoma" panose="020B0604030504040204" pitchFamily="34" charset="0"/>
                <a:cs typeface="Tahoma" panose="020B0604030504040204" pitchFamily="34" charset="0"/>
              </a:rPr>
              <a:t>ECW is well organised and has the capacity to support effective advocacy at global and country levels</a:t>
            </a:r>
            <a:endParaRPr lang="en-GB" sz="1600" dirty="0">
              <a:uFill>
                <a:solidFill>
                  <a:srgbClr val="000000"/>
                </a:solidFill>
              </a:uFill>
              <a:latin typeface="Tahoma" panose="020B0604030504040204" pitchFamily="34" charset="0"/>
              <a:ea typeface="Tahoma" panose="020B0604030504040204" pitchFamily="34" charset="0"/>
              <a:cs typeface="Tahoma" panose="020B0604030504040204" pitchFamily="34" charset="0"/>
            </a:endParaRPr>
          </a:p>
          <a:p>
            <a:pPr marL="342900" marR="0" lvl="0" indent="-342900" fontAlgn="base" hangingPunct="0">
              <a:lnSpc>
                <a:spcPct val="100000"/>
              </a:lnSpc>
              <a:spcBef>
                <a:spcPts val="300"/>
              </a:spcBef>
              <a:spcAft>
                <a:spcPts val="300"/>
              </a:spcAft>
              <a:buClr>
                <a:srgbClr val="000000"/>
              </a:buClr>
              <a:buSzPts val="1000"/>
              <a:buFont typeface="Tahoma"/>
              <a:buAutoNum type="arabicPeriod"/>
            </a:pPr>
            <a:r>
              <a:rPr lang="en-GB" sz="1600" kern="1400" dirty="0">
                <a:solidFill>
                  <a:srgbClr val="000000"/>
                </a:solidFill>
                <a:uFill>
                  <a:solidFill>
                    <a:srgbClr val="000000"/>
                  </a:solidFill>
                </a:uFill>
                <a:latin typeface="Tahoma" panose="020B0604030504040204" pitchFamily="34" charset="0"/>
                <a:ea typeface="Tahoma" panose="020B0604030504040204" pitchFamily="34" charset="0"/>
                <a:cs typeface="Tahoma" panose="020B0604030504040204" pitchFamily="34" charset="0"/>
              </a:rPr>
              <a:t>ECW is able to monitor its direct and indirect contributions to resource mobilisation.</a:t>
            </a:r>
            <a:endParaRPr lang="en-GB" sz="1600" dirty="0">
              <a:uFill>
                <a:solidFill>
                  <a:srgbClr val="000000"/>
                </a:solidFill>
              </a:uFill>
              <a:latin typeface="Tahoma" panose="020B0604030504040204" pitchFamily="34" charset="0"/>
              <a:ea typeface="Tahoma" panose="020B0604030504040204" pitchFamily="34" charset="0"/>
              <a:cs typeface="Tahoma" panose="020B0604030504040204" pitchFamily="34" charset="0"/>
            </a:endParaRPr>
          </a:p>
          <a:p>
            <a:pPr marL="342900" marR="0" lvl="0" indent="-342900" fontAlgn="base" hangingPunct="0">
              <a:lnSpc>
                <a:spcPct val="100000"/>
              </a:lnSpc>
              <a:spcBef>
                <a:spcPts val="300"/>
              </a:spcBef>
              <a:spcAft>
                <a:spcPts val="300"/>
              </a:spcAft>
              <a:buClr>
                <a:srgbClr val="000000"/>
              </a:buClr>
              <a:buSzPts val="1000"/>
              <a:buFont typeface="Tahoma"/>
              <a:buAutoNum type="arabicPeriod"/>
            </a:pPr>
            <a:r>
              <a:rPr lang="en-GB" sz="1600" kern="1400" dirty="0">
                <a:solidFill>
                  <a:srgbClr val="000000"/>
                </a:solidFill>
                <a:uFill>
                  <a:solidFill>
                    <a:srgbClr val="000000"/>
                  </a:solidFill>
                </a:uFill>
                <a:latin typeface="Tahoma" panose="020B0604030504040204" pitchFamily="34" charset="0"/>
                <a:ea typeface="Tahoma" panose="020B0604030504040204" pitchFamily="34" charset="0"/>
                <a:cs typeface="Tahoma" panose="020B0604030504040204" pitchFamily="34" charset="0"/>
              </a:rPr>
              <a:t>Existing systems for coordinating humanitarian and development support to education are conducive to joint planning and monitoring.</a:t>
            </a:r>
            <a:endParaRPr lang="en-GB" sz="1600" dirty="0">
              <a:uFill>
                <a:solidFill>
                  <a:srgbClr val="000000"/>
                </a:solidFill>
              </a:uFill>
              <a:latin typeface="Tahoma" panose="020B0604030504040204" pitchFamily="34" charset="0"/>
              <a:ea typeface="Tahoma" panose="020B0604030504040204" pitchFamily="34" charset="0"/>
              <a:cs typeface="Tahoma" panose="020B0604030504040204" pitchFamily="34" charset="0"/>
            </a:endParaRPr>
          </a:p>
          <a:p>
            <a:pPr marL="342900" marR="0" lvl="0" indent="-342900" fontAlgn="base" hangingPunct="0">
              <a:lnSpc>
                <a:spcPct val="100000"/>
              </a:lnSpc>
              <a:spcBef>
                <a:spcPts val="300"/>
              </a:spcBef>
              <a:spcAft>
                <a:spcPts val="300"/>
              </a:spcAft>
              <a:buClr>
                <a:srgbClr val="000000"/>
              </a:buClr>
              <a:buSzPts val="1000"/>
              <a:buFont typeface="Tahoma"/>
              <a:buAutoNum type="arabicPeriod"/>
            </a:pPr>
            <a:r>
              <a:rPr lang="en-GB" sz="1600" kern="1400" dirty="0">
                <a:solidFill>
                  <a:srgbClr val="000000"/>
                </a:solidFill>
                <a:uFill>
                  <a:solidFill>
                    <a:srgbClr val="000000"/>
                  </a:solidFill>
                </a:uFill>
                <a:latin typeface="Tahoma" panose="020B0604030504040204" pitchFamily="34" charset="0"/>
                <a:ea typeface="Tahoma" panose="020B0604030504040204" pitchFamily="34" charset="0"/>
                <a:cs typeface="Tahoma" panose="020B0604030504040204" pitchFamily="34" charset="0"/>
              </a:rPr>
              <a:t>ECW is well organised and has the capacity to support joint planning and review processes at country level.</a:t>
            </a:r>
            <a:endParaRPr lang="en-GB" sz="1600" dirty="0">
              <a:uFill>
                <a:solidFill>
                  <a:srgbClr val="000000"/>
                </a:solidFill>
              </a:uFill>
              <a:latin typeface="Tahoma" panose="020B0604030504040204" pitchFamily="34" charset="0"/>
              <a:ea typeface="Tahoma" panose="020B0604030504040204" pitchFamily="34" charset="0"/>
              <a:cs typeface="Tahoma" panose="020B0604030504040204" pitchFamily="34" charset="0"/>
            </a:endParaRPr>
          </a:p>
          <a:p>
            <a:pPr marL="342900" marR="0" lvl="0" indent="-342900" fontAlgn="base" hangingPunct="0">
              <a:lnSpc>
                <a:spcPct val="100000"/>
              </a:lnSpc>
              <a:spcBef>
                <a:spcPts val="300"/>
              </a:spcBef>
              <a:spcAft>
                <a:spcPts val="300"/>
              </a:spcAft>
              <a:buClr>
                <a:srgbClr val="000000"/>
              </a:buClr>
              <a:buSzPts val="1000"/>
              <a:buFont typeface="Tahoma"/>
              <a:buAutoNum type="arabicPeriod"/>
            </a:pPr>
            <a:r>
              <a:rPr lang="en-GB" sz="1600" kern="1400" dirty="0">
                <a:solidFill>
                  <a:srgbClr val="000000"/>
                </a:solidFill>
                <a:uFill>
                  <a:solidFill>
                    <a:srgbClr val="000000"/>
                  </a:solidFill>
                </a:uFill>
                <a:latin typeface="Tahoma" panose="020B0604030504040204" pitchFamily="34" charset="0"/>
                <a:ea typeface="Tahoma" panose="020B0604030504040204" pitchFamily="34" charset="0"/>
                <a:cs typeface="Tahoma" panose="020B0604030504040204" pitchFamily="34" charset="0"/>
              </a:rPr>
              <a:t>ECW is well organised and has the capacity to select, approve and follow through appropriate investments.</a:t>
            </a:r>
            <a:endParaRPr lang="en-GB" sz="1600" dirty="0">
              <a:uFill>
                <a:solidFill>
                  <a:srgbClr val="000000"/>
                </a:solidFill>
              </a:uFill>
              <a:latin typeface="Tahoma" panose="020B0604030504040204" pitchFamily="34" charset="0"/>
              <a:ea typeface="Tahoma" panose="020B0604030504040204" pitchFamily="34" charset="0"/>
              <a:cs typeface="Tahoma" panose="020B0604030504040204" pitchFamily="34" charset="0"/>
            </a:endParaRPr>
          </a:p>
          <a:p>
            <a:pPr marL="342900" marR="0" lvl="0" indent="-342900" fontAlgn="base" hangingPunct="0">
              <a:lnSpc>
                <a:spcPct val="100000"/>
              </a:lnSpc>
              <a:spcBef>
                <a:spcPts val="300"/>
              </a:spcBef>
              <a:spcAft>
                <a:spcPts val="300"/>
              </a:spcAft>
              <a:buClr>
                <a:srgbClr val="000000"/>
              </a:buClr>
              <a:buSzPts val="1000"/>
              <a:buFont typeface="Tahoma"/>
              <a:buAutoNum type="arabicPeriod"/>
            </a:pPr>
            <a:r>
              <a:rPr lang="en-GB" sz="1600" kern="1400" dirty="0">
                <a:solidFill>
                  <a:srgbClr val="000000"/>
                </a:solidFill>
                <a:uFill>
                  <a:solidFill>
                    <a:srgbClr val="000000"/>
                  </a:solidFill>
                </a:uFill>
                <a:latin typeface="Tahoma" panose="020B0604030504040204" pitchFamily="34" charset="0"/>
                <a:ea typeface="Tahoma" panose="020B0604030504040204" pitchFamily="34" charset="0"/>
                <a:cs typeface="Tahoma" panose="020B0604030504040204" pitchFamily="34" charset="0"/>
              </a:rPr>
              <a:t>ECW processes are able to support systemic strengthening at country level.</a:t>
            </a:r>
            <a:endParaRPr lang="en-GB" sz="1600" dirty="0">
              <a:uFill>
                <a:solidFill>
                  <a:srgbClr val="000000"/>
                </a:solidFill>
              </a:uFill>
              <a:latin typeface="Tahoma" panose="020B0604030504040204" pitchFamily="34" charset="0"/>
              <a:ea typeface="Tahoma" panose="020B0604030504040204" pitchFamily="34" charset="0"/>
              <a:cs typeface="Tahoma" panose="020B0604030504040204" pitchFamily="34" charset="0"/>
            </a:endParaRPr>
          </a:p>
          <a:p>
            <a:pPr marL="342900" marR="0" lvl="0" indent="-342900" fontAlgn="base" hangingPunct="0">
              <a:lnSpc>
                <a:spcPct val="100000"/>
              </a:lnSpc>
              <a:spcBef>
                <a:spcPts val="300"/>
              </a:spcBef>
              <a:spcAft>
                <a:spcPts val="300"/>
              </a:spcAft>
              <a:buClr>
                <a:srgbClr val="000000"/>
              </a:buClr>
              <a:buSzPts val="1000"/>
              <a:buFont typeface="Tahoma"/>
              <a:buAutoNum type="arabicPeriod"/>
            </a:pPr>
            <a:r>
              <a:rPr lang="en-GB" sz="1600" kern="1400" dirty="0">
                <a:solidFill>
                  <a:srgbClr val="000000"/>
                </a:solidFill>
                <a:uFill>
                  <a:solidFill>
                    <a:srgbClr val="000000"/>
                  </a:solidFill>
                </a:uFill>
                <a:latin typeface="Tahoma" panose="020B0604030504040204" pitchFamily="34" charset="0"/>
                <a:ea typeface="Tahoma" panose="020B0604030504040204" pitchFamily="34" charset="0"/>
                <a:cs typeface="Tahoma" panose="020B0604030504040204" pitchFamily="34" charset="0"/>
              </a:rPr>
              <a:t>ECW policies, procedures and organisational culture ensure proper focus on gender, diversity and accountability.</a:t>
            </a:r>
            <a:endParaRPr lang="en-GB" sz="1600" dirty="0">
              <a:uFill>
                <a:solidFill>
                  <a:srgbClr val="000000"/>
                </a:solidFill>
              </a:uFill>
              <a:latin typeface="Tahoma" panose="020B0604030504040204" pitchFamily="34" charset="0"/>
              <a:ea typeface="Tahoma" panose="020B0604030504040204" pitchFamily="34" charset="0"/>
              <a:cs typeface="Tahoma" panose="020B0604030504040204" pitchFamily="34" charset="0"/>
            </a:endParaRPr>
          </a:p>
          <a:p>
            <a:pPr marL="342900" marR="0" lvl="0" indent="-342900" fontAlgn="base" hangingPunct="0">
              <a:lnSpc>
                <a:spcPct val="100000"/>
              </a:lnSpc>
              <a:spcBef>
                <a:spcPts val="300"/>
              </a:spcBef>
              <a:spcAft>
                <a:spcPts val="300"/>
              </a:spcAft>
              <a:buClr>
                <a:srgbClr val="000000"/>
              </a:buClr>
              <a:buSzPts val="1000"/>
              <a:buFont typeface="Tahoma"/>
              <a:buAutoNum type="arabicPeriod"/>
            </a:pPr>
            <a:r>
              <a:rPr lang="en-GB" sz="1600" kern="1400" dirty="0">
                <a:solidFill>
                  <a:srgbClr val="000000"/>
                </a:solidFill>
                <a:uFill>
                  <a:solidFill>
                    <a:srgbClr val="000000"/>
                  </a:solidFill>
                </a:uFill>
                <a:latin typeface="Tahoma" panose="020B0604030504040204" pitchFamily="34" charset="0"/>
                <a:ea typeface="Tahoma" panose="020B0604030504040204" pitchFamily="34" charset="0"/>
                <a:cs typeface="Tahoma" panose="020B0604030504040204" pitchFamily="34" charset="0"/>
              </a:rPr>
              <a:t>There are clear and appropriate lines of accountability for the planning and delivery of EiEPC.</a:t>
            </a:r>
            <a:endParaRPr lang="en-GB" sz="1600" dirty="0">
              <a:uFill>
                <a:solidFill>
                  <a:srgbClr val="000000"/>
                </a:solidFill>
              </a:uFill>
              <a:latin typeface="Tahoma" panose="020B0604030504040204" pitchFamily="34" charset="0"/>
              <a:ea typeface="Tahoma" panose="020B0604030504040204" pitchFamily="34" charset="0"/>
              <a:cs typeface="Tahoma" panose="020B0604030504040204" pitchFamily="34" charset="0"/>
            </a:endParaRPr>
          </a:p>
          <a:p>
            <a:pPr marL="342900" marR="0" lvl="0" indent="-342900" fontAlgn="base" hangingPunct="0">
              <a:lnSpc>
                <a:spcPct val="100000"/>
              </a:lnSpc>
              <a:spcBef>
                <a:spcPts val="300"/>
              </a:spcBef>
              <a:spcAft>
                <a:spcPts val="300"/>
              </a:spcAft>
              <a:buClr>
                <a:srgbClr val="000000"/>
              </a:buClr>
              <a:buSzPts val="1000"/>
              <a:buFont typeface="Tahoma"/>
              <a:buAutoNum type="arabicPeriod"/>
            </a:pPr>
            <a:r>
              <a:rPr lang="en-GB" sz="1600" kern="1400" dirty="0">
                <a:solidFill>
                  <a:srgbClr val="000000"/>
                </a:solidFill>
                <a:uFill>
                  <a:solidFill>
                    <a:srgbClr val="000000"/>
                  </a:solidFill>
                </a:uFill>
                <a:latin typeface="Tahoma" panose="020B0604030504040204" pitchFamily="34" charset="0"/>
                <a:ea typeface="Tahoma" panose="020B0604030504040204" pitchFamily="34" charset="0"/>
                <a:cs typeface="Tahoma" panose="020B0604030504040204" pitchFamily="34" charset="0"/>
              </a:rPr>
              <a:t>ECW is well organised and has the capacity to monitor the use and effectiveness of its direct inputs, and contribute to wider monitoring, evaluation and learning at country and global levels</a:t>
            </a:r>
            <a:endParaRPr lang="en-GB" sz="1600" dirty="0">
              <a:uFill>
                <a:solidFill>
                  <a:srgbClr val="000000"/>
                </a:solidFill>
              </a:uFill>
              <a:latin typeface="Tahoma" panose="020B0604030504040204" pitchFamily="34" charset="0"/>
              <a:ea typeface="Tahoma" panose="020B0604030504040204" pitchFamily="34" charset="0"/>
              <a:cs typeface="Tahoma" panose="020B0604030504040204" pitchFamily="34" charset="0"/>
            </a:endParaRPr>
          </a:p>
          <a:p>
            <a:pPr marL="342900" marR="0" lvl="0" indent="-342900" fontAlgn="base" hangingPunct="0">
              <a:lnSpc>
                <a:spcPct val="100000"/>
              </a:lnSpc>
              <a:spcBef>
                <a:spcPts val="300"/>
              </a:spcBef>
              <a:spcAft>
                <a:spcPts val="300"/>
              </a:spcAft>
              <a:buClr>
                <a:srgbClr val="000000"/>
              </a:buClr>
              <a:buSzPts val="1000"/>
              <a:buFont typeface="Tahoma"/>
              <a:buAutoNum type="arabicPeriod"/>
            </a:pPr>
            <a:r>
              <a:rPr lang="en-GB" sz="1600" kern="1400" dirty="0">
                <a:solidFill>
                  <a:srgbClr val="000000"/>
                </a:solidFill>
                <a:uFill>
                  <a:solidFill>
                    <a:srgbClr val="000000"/>
                  </a:solidFill>
                </a:uFill>
                <a:latin typeface="Tahoma" panose="020B0604030504040204" pitchFamily="34" charset="0"/>
                <a:ea typeface="Tahoma" panose="020B0604030504040204" pitchFamily="34" charset="0"/>
                <a:cs typeface="Tahoma" panose="020B0604030504040204" pitchFamily="34" charset="0"/>
              </a:rPr>
              <a:t>ECW is well organised and has the capacity to monitor and assess its allocation and use of resources.</a:t>
            </a:r>
            <a:endParaRPr lang="en-GB" sz="1600" dirty="0">
              <a:uFill>
                <a:solidFill>
                  <a:srgbClr val="000000"/>
                </a:solidFill>
              </a:uFill>
              <a:latin typeface="Tahoma" panose="020B0604030504040204" pitchFamily="34" charset="0"/>
              <a:ea typeface="Tahoma" panose="020B0604030504040204" pitchFamily="34" charset="0"/>
              <a:cs typeface="Tahoma" panose="020B0604030504040204" pitchFamily="34" charset="0"/>
            </a:endParaRPr>
          </a:p>
          <a:p>
            <a:pPr marL="342900" marR="0" lvl="0" indent="-342900" fontAlgn="base" hangingPunct="0">
              <a:lnSpc>
                <a:spcPct val="100000"/>
              </a:lnSpc>
              <a:spcBef>
                <a:spcPts val="300"/>
              </a:spcBef>
              <a:spcAft>
                <a:spcPts val="300"/>
              </a:spcAft>
              <a:buClr>
                <a:srgbClr val="000000"/>
              </a:buClr>
              <a:buSzPts val="1000"/>
              <a:buFont typeface="Tahoma"/>
              <a:buAutoNum type="arabicPeriod"/>
            </a:pPr>
            <a:r>
              <a:rPr lang="en-GB" sz="1600" kern="1400" dirty="0">
                <a:solidFill>
                  <a:srgbClr val="000000"/>
                </a:solidFill>
                <a:uFill>
                  <a:solidFill>
                    <a:srgbClr val="000000"/>
                  </a:solidFill>
                </a:uFill>
                <a:latin typeface="Tahoma" panose="020B0604030504040204" pitchFamily="34" charset="0"/>
                <a:ea typeface="Tahoma" panose="020B0604030504040204" pitchFamily="34" charset="0"/>
                <a:cs typeface="Tahoma" panose="020B0604030504040204" pitchFamily="34" charset="0"/>
              </a:rPr>
              <a:t>ECW is able to collaborate with other partners in monitoring and measuring (collective) beneficiary outcomes</a:t>
            </a:r>
            <a:endParaRPr lang="en-GB" sz="1600" dirty="0">
              <a:uFill>
                <a:solidFill>
                  <a:srgbClr val="000000"/>
                </a:solidFill>
              </a:uFill>
              <a:latin typeface="Tahoma" panose="020B0604030504040204" pitchFamily="34" charset="0"/>
              <a:ea typeface="Tahoma" panose="020B0604030504040204" pitchFamily="34" charset="0"/>
              <a:cs typeface="Tahoma" panose="020B0604030504040204" pitchFamily="34" charset="0"/>
            </a:endParaRPr>
          </a:p>
          <a:p>
            <a:pPr marL="342900" marR="0" lvl="0" indent="-342900" fontAlgn="base" hangingPunct="0">
              <a:lnSpc>
                <a:spcPct val="100000"/>
              </a:lnSpc>
              <a:spcBef>
                <a:spcPts val="300"/>
              </a:spcBef>
              <a:spcAft>
                <a:spcPts val="300"/>
              </a:spcAft>
              <a:buClr>
                <a:srgbClr val="000000"/>
              </a:buClr>
              <a:buSzPts val="1000"/>
              <a:buFont typeface="Tahoma"/>
              <a:buAutoNum type="arabicPeriod"/>
            </a:pPr>
            <a:r>
              <a:rPr lang="en-GB" sz="1600" kern="1400" dirty="0">
                <a:solidFill>
                  <a:srgbClr val="000000"/>
                </a:solidFill>
                <a:uFill>
                  <a:solidFill>
                    <a:srgbClr val="000000"/>
                  </a:solidFill>
                </a:uFill>
                <a:latin typeface="Tahoma" panose="020B0604030504040204" pitchFamily="34" charset="0"/>
                <a:ea typeface="Tahoma" panose="020B0604030504040204" pitchFamily="34" charset="0"/>
                <a:cs typeface="Tahoma" panose="020B0604030504040204" pitchFamily="34" charset="0"/>
              </a:rPr>
              <a:t>ECW is able to monitor the beneficiary incidence of its programmes and promotes collective attention to gender and social inclusion dimensions.</a:t>
            </a:r>
            <a:endParaRPr lang="en-GB" sz="1600" dirty="0">
              <a:latin typeface="Tahoma" panose="020B0604030504040204" pitchFamily="34" charset="0"/>
              <a:ea typeface="Tahoma" panose="020B0604030504040204" pitchFamily="34" charset="0"/>
              <a:cs typeface="Tahoma" panose="020B0604030504040204" pitchFamily="34" charset="0"/>
            </a:endParaRPr>
          </a:p>
        </p:txBody>
      </p:sp>
      <p:sp>
        <p:nvSpPr>
          <p:cNvPr id="5" name="Slide Number Placeholder 4"/>
          <p:cNvSpPr>
            <a:spLocks noGrp="1"/>
          </p:cNvSpPr>
          <p:nvPr>
            <p:ph type="sldNum" sz="quarter" idx="12"/>
          </p:nvPr>
        </p:nvSpPr>
        <p:spPr/>
        <p:txBody>
          <a:bodyPr/>
          <a:lstStyle/>
          <a:p>
            <a:fld id="{BBE41127-3D30-4731-8800-3B0F2619CBBC}" type="slidenum">
              <a:rPr lang="en-GB" smtClean="0"/>
              <a:t>11</a:t>
            </a:fld>
            <a:endParaRPr lang="en-GB" dirty="0"/>
          </a:p>
        </p:txBody>
      </p:sp>
      <p:sp>
        <p:nvSpPr>
          <p:cNvPr id="6" name="Date Placeholder 5"/>
          <p:cNvSpPr>
            <a:spLocks noGrp="1"/>
          </p:cNvSpPr>
          <p:nvPr>
            <p:ph type="dt" sz="half" idx="10"/>
          </p:nvPr>
        </p:nvSpPr>
        <p:spPr/>
        <p:txBody>
          <a:bodyPr/>
          <a:lstStyle/>
          <a:p>
            <a:r>
              <a:rPr lang="en-US" dirty="0"/>
              <a:t>17 March 2022</a:t>
            </a:r>
            <a:endParaRPr lang="en-GB" dirty="0"/>
          </a:p>
        </p:txBody>
      </p:sp>
      <p:pic>
        <p:nvPicPr>
          <p:cNvPr id="9" name="Picture 2" descr="\\mok-filestore\main\Users\Office Documents\Website\Branding 2015\CMYK versions - for print\JPGs - 300dpi\Mokoro-logo_FullColour-onWhit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365125"/>
            <a:ext cx="1625984" cy="745864"/>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3"/>
          <p:cNvSpPr>
            <a:spLocks noGrp="1"/>
          </p:cNvSpPr>
          <p:nvPr>
            <p:ph type="ftr" sz="quarter" idx="11"/>
          </p:nvPr>
        </p:nvSpPr>
        <p:spPr>
          <a:xfrm>
            <a:off x="3339163" y="6367031"/>
            <a:ext cx="5251863" cy="365125"/>
          </a:xfrm>
        </p:spPr>
        <p:txBody>
          <a:bodyPr/>
          <a:lstStyle/>
          <a:p>
            <a:r>
              <a:rPr lang="en-US" dirty="0"/>
              <a:t>Organisational Evaluation of ECW - presentation of Inception Report to ExCom</a:t>
            </a:r>
            <a:endParaRPr lang="en-GB" dirty="0"/>
          </a:p>
        </p:txBody>
      </p:sp>
    </p:spTree>
    <p:extLst>
      <p:ext uri="{BB962C8B-B14F-4D97-AF65-F5344CB8AC3E}">
        <p14:creationId xmlns:p14="http://schemas.microsoft.com/office/powerpoint/2010/main" val="33835012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720" y="346647"/>
            <a:ext cx="8229600" cy="634082"/>
          </a:xfrm>
        </p:spPr>
        <p:txBody>
          <a:bodyPr>
            <a:normAutofit fontScale="90000"/>
          </a:bodyPr>
          <a:lstStyle/>
          <a:p>
            <a:r>
              <a:rPr lang="en-GB" b="1" dirty="0">
                <a:solidFill>
                  <a:srgbClr val="3B4A6A"/>
                </a:solidFill>
                <a:latin typeface="Tahoma" panose="020B0604030504040204" pitchFamily="34" charset="0"/>
                <a:ea typeface="Tahoma" panose="020B0604030504040204" pitchFamily="34" charset="0"/>
                <a:cs typeface="Tahoma" panose="020B0604030504040204" pitchFamily="34" charset="0"/>
              </a:rPr>
              <a:t>EQs and evaluation matrix</a:t>
            </a:r>
          </a:p>
        </p:txBody>
      </p:sp>
      <p:sp>
        <p:nvSpPr>
          <p:cNvPr id="3" name="Content Placeholder 2"/>
          <p:cNvSpPr>
            <a:spLocks noGrp="1"/>
          </p:cNvSpPr>
          <p:nvPr>
            <p:ph idx="1"/>
          </p:nvPr>
        </p:nvSpPr>
        <p:spPr>
          <a:xfrm>
            <a:off x="838200" y="991410"/>
            <a:ext cx="9329928" cy="5354259"/>
          </a:xfrm>
        </p:spPr>
        <p:txBody>
          <a:bodyPr>
            <a:normAutofit fontScale="47500" lnSpcReduction="20000"/>
          </a:bodyPr>
          <a:lstStyle/>
          <a:p>
            <a:pPr marL="0" indent="0">
              <a:buNone/>
            </a:pPr>
            <a:r>
              <a:rPr lang="en-GB" dirty="0">
                <a:latin typeface="Tahoma" panose="020B0604030504040204" pitchFamily="34" charset="0"/>
                <a:ea typeface="Tahoma" panose="020B0604030504040204" pitchFamily="34" charset="0"/>
                <a:cs typeface="Tahoma" panose="020B0604030504040204" pitchFamily="34" charset="0"/>
              </a:rPr>
              <a:t> </a:t>
            </a:r>
          </a:p>
          <a:p>
            <a:pPr>
              <a:lnSpc>
                <a:spcPct val="120000"/>
              </a:lnSpc>
              <a:buFont typeface="Wingdings" panose="05000000000000000000" pitchFamily="2" charset="2"/>
              <a:buChar char="Ø"/>
            </a:pPr>
            <a:r>
              <a:rPr lang="en-GB" sz="3400" dirty="0">
                <a:latin typeface="Tahoma" panose="020B0604030504040204" pitchFamily="34" charset="0"/>
                <a:ea typeface="Tahoma" panose="020B0604030504040204" pitchFamily="34" charset="0"/>
                <a:cs typeface="Tahoma" panose="020B0604030504040204" pitchFamily="34" charset="0"/>
              </a:rPr>
              <a:t> Four main EQs:</a:t>
            </a:r>
          </a:p>
          <a:p>
            <a:pPr lvl="1" hangingPunct="0">
              <a:lnSpc>
                <a:spcPct val="120000"/>
              </a:lnSpc>
            </a:pPr>
            <a:r>
              <a:rPr lang="en-GB" sz="2900" dirty="0">
                <a:latin typeface="Tahoma" panose="020B0604030504040204" pitchFamily="34" charset="0"/>
                <a:ea typeface="Tahoma" panose="020B0604030504040204" pitchFamily="34" charset="0"/>
                <a:cs typeface="Tahoma" panose="020B0604030504040204" pitchFamily="34" charset="0"/>
              </a:rPr>
              <a:t>Is ECW doing the right things? (findings)</a:t>
            </a:r>
          </a:p>
          <a:p>
            <a:pPr lvl="1" hangingPunct="0">
              <a:lnSpc>
                <a:spcPct val="120000"/>
              </a:lnSpc>
            </a:pPr>
            <a:r>
              <a:rPr lang="en-GB" sz="2900" dirty="0">
                <a:latin typeface="Tahoma" panose="020B0604030504040204" pitchFamily="34" charset="0"/>
                <a:ea typeface="Tahoma" panose="020B0604030504040204" pitchFamily="34" charset="0"/>
                <a:cs typeface="Tahoma" panose="020B0604030504040204" pitchFamily="34" charset="0"/>
              </a:rPr>
              <a:t>Is ECW doing things right? (findings)</a:t>
            </a:r>
          </a:p>
          <a:p>
            <a:pPr lvl="1" hangingPunct="0">
              <a:lnSpc>
                <a:spcPct val="120000"/>
              </a:lnSpc>
            </a:pPr>
            <a:r>
              <a:rPr lang="en-GB" sz="2900" dirty="0">
                <a:latin typeface="Tahoma" panose="020B0604030504040204" pitchFamily="34" charset="0"/>
                <a:ea typeface="Tahoma" panose="020B0604030504040204" pitchFamily="34" charset="0"/>
                <a:cs typeface="Tahoma" panose="020B0604030504040204" pitchFamily="34" charset="0"/>
              </a:rPr>
              <a:t>What explains what is working well/not so well? (from findings to conclusions)</a:t>
            </a:r>
          </a:p>
          <a:p>
            <a:pPr lvl="1" hangingPunct="0">
              <a:lnSpc>
                <a:spcPct val="120000"/>
              </a:lnSpc>
            </a:pPr>
            <a:r>
              <a:rPr lang="en-GB" sz="2900" dirty="0">
                <a:latin typeface="Tahoma" panose="020B0604030504040204" pitchFamily="34" charset="0"/>
                <a:ea typeface="Tahoma" panose="020B0604030504040204" pitchFamily="34" charset="0"/>
                <a:cs typeface="Tahoma" panose="020B0604030504040204" pitchFamily="34" charset="0"/>
              </a:rPr>
              <a:t>What therefore should ECW do next? (from conclusions to recommendations)</a:t>
            </a:r>
          </a:p>
          <a:p>
            <a:pPr marL="0" indent="0" hangingPunct="0">
              <a:lnSpc>
                <a:spcPct val="120000"/>
              </a:lnSpc>
              <a:buNone/>
            </a:pPr>
            <a:r>
              <a:rPr lang="en-GB" sz="3400" i="1" dirty="0">
                <a:latin typeface="Tahoma" panose="020B0604030504040204" pitchFamily="34" charset="0"/>
                <a:ea typeface="Tahoma" panose="020B0604030504040204" pitchFamily="34" charset="0"/>
                <a:cs typeface="Tahoma" panose="020B0604030504040204" pitchFamily="34" charset="0"/>
              </a:rPr>
              <a:t>These main questions will provide the structure for the evaluation report.</a:t>
            </a:r>
          </a:p>
          <a:p>
            <a:pPr marL="0" indent="0" hangingPunct="0">
              <a:lnSpc>
                <a:spcPct val="120000"/>
              </a:lnSpc>
              <a:buNone/>
            </a:pPr>
            <a:endParaRPr lang="en-GB" sz="3400" i="1" dirty="0">
              <a:latin typeface="Tahoma" panose="020B0604030504040204" pitchFamily="34" charset="0"/>
              <a:ea typeface="Tahoma" panose="020B0604030504040204" pitchFamily="34" charset="0"/>
              <a:cs typeface="Tahoma" panose="020B0604030504040204" pitchFamily="34" charset="0"/>
            </a:endParaRPr>
          </a:p>
          <a:p>
            <a:pPr>
              <a:lnSpc>
                <a:spcPct val="120000"/>
              </a:lnSpc>
              <a:buFont typeface="Wingdings" panose="05000000000000000000" pitchFamily="2" charset="2"/>
              <a:buChar char="Ø"/>
            </a:pPr>
            <a:r>
              <a:rPr lang="en-GB" sz="3400" dirty="0">
                <a:latin typeface="Tahoma" panose="020B0604030504040204" pitchFamily="34" charset="0"/>
                <a:ea typeface="Tahoma" panose="020B0604030504040204" pitchFamily="34" charset="0"/>
                <a:cs typeface="Tahoma" panose="020B0604030504040204" pitchFamily="34" charset="0"/>
              </a:rPr>
              <a:t> Evaluation matrix (Annex I) links EQs to:</a:t>
            </a:r>
          </a:p>
          <a:p>
            <a:pPr lvl="1">
              <a:lnSpc>
                <a:spcPct val="120000"/>
              </a:lnSpc>
            </a:pPr>
            <a:r>
              <a:rPr lang="en-GB" sz="2900" dirty="0">
                <a:latin typeface="Tahoma" panose="020B0604030504040204" pitchFamily="34" charset="0"/>
                <a:ea typeface="Tahoma" panose="020B0604030504040204" pitchFamily="34" charset="0"/>
                <a:cs typeface="Tahoma" panose="020B0604030504040204" pitchFamily="34" charset="0"/>
              </a:rPr>
              <a:t>Evaluation criteria</a:t>
            </a:r>
          </a:p>
          <a:p>
            <a:pPr lvl="1">
              <a:lnSpc>
                <a:spcPct val="120000"/>
              </a:lnSpc>
            </a:pPr>
            <a:r>
              <a:rPr lang="en-GB" sz="2900" dirty="0">
                <a:latin typeface="Tahoma" panose="020B0604030504040204" pitchFamily="34" charset="0"/>
                <a:ea typeface="Tahoma" panose="020B0604030504040204" pitchFamily="34" charset="0"/>
                <a:cs typeface="Tahoma" panose="020B0604030504040204" pitchFamily="34" charset="0"/>
              </a:rPr>
              <a:t>ToC assumptions</a:t>
            </a:r>
          </a:p>
          <a:p>
            <a:pPr lvl="1">
              <a:lnSpc>
                <a:spcPct val="120000"/>
              </a:lnSpc>
            </a:pPr>
            <a:r>
              <a:rPr lang="en-GB" sz="2900" dirty="0">
                <a:latin typeface="Tahoma" panose="020B0604030504040204" pitchFamily="34" charset="0"/>
                <a:ea typeface="Tahoma" panose="020B0604030504040204" pitchFamily="34" charset="0"/>
                <a:cs typeface="Tahoma" panose="020B0604030504040204" pitchFamily="34" charset="0"/>
              </a:rPr>
              <a:t>Lines of analysis / indicators</a:t>
            </a:r>
          </a:p>
          <a:p>
            <a:pPr lvl="1">
              <a:lnSpc>
                <a:spcPct val="120000"/>
              </a:lnSpc>
            </a:pPr>
            <a:r>
              <a:rPr lang="en-GB" sz="2900" dirty="0">
                <a:latin typeface="Tahoma" panose="020B0604030504040204" pitchFamily="34" charset="0"/>
                <a:ea typeface="Tahoma" panose="020B0604030504040204" pitchFamily="34" charset="0"/>
                <a:cs typeface="Tahoma" panose="020B0604030504040204" pitchFamily="34" charset="0"/>
              </a:rPr>
              <a:t>Sources of evidence</a:t>
            </a:r>
          </a:p>
          <a:p>
            <a:pPr lvl="1">
              <a:lnSpc>
                <a:spcPct val="120000"/>
              </a:lnSpc>
            </a:pPr>
            <a:r>
              <a:rPr lang="en-GB" sz="2900" dirty="0">
                <a:latin typeface="Tahoma" panose="020B0604030504040204" pitchFamily="34" charset="0"/>
                <a:ea typeface="Tahoma" panose="020B0604030504040204" pitchFamily="34" charset="0"/>
                <a:cs typeface="Tahoma" panose="020B0604030504040204" pitchFamily="34" charset="0"/>
              </a:rPr>
              <a:t>Triangulation and strength of evidence</a:t>
            </a:r>
          </a:p>
          <a:p>
            <a:pPr marL="0" indent="0">
              <a:lnSpc>
                <a:spcPct val="120000"/>
              </a:lnSpc>
              <a:buNone/>
            </a:pPr>
            <a:r>
              <a:rPr lang="en-GB" sz="3400" i="1" dirty="0">
                <a:latin typeface="Tahoma" panose="020B0604030504040204" pitchFamily="34" charset="0"/>
                <a:ea typeface="Tahoma" panose="020B0604030504040204" pitchFamily="34" charset="0"/>
                <a:cs typeface="Tahoma" panose="020B0604030504040204" pitchFamily="34" charset="0"/>
              </a:rPr>
              <a:t>The evaluation matrix is the operational guide for the evaluation team’s work and a format for assessing evidence. </a:t>
            </a:r>
          </a:p>
          <a:p>
            <a:pPr>
              <a:buFont typeface="Wingdings" panose="05000000000000000000" pitchFamily="2" charset="2"/>
              <a:buChar char="Ø"/>
            </a:pPr>
            <a:endParaRPr lang="en-GB" dirty="0">
              <a:latin typeface="Tahoma" panose="020B0604030504040204" pitchFamily="34" charset="0"/>
              <a:ea typeface="Tahoma" panose="020B0604030504040204" pitchFamily="34" charset="0"/>
              <a:cs typeface="Tahoma" panose="020B0604030504040204" pitchFamily="34" charset="0"/>
            </a:endParaRPr>
          </a:p>
        </p:txBody>
      </p:sp>
      <p:sp>
        <p:nvSpPr>
          <p:cNvPr id="5" name="Slide Number Placeholder 4"/>
          <p:cNvSpPr>
            <a:spLocks noGrp="1"/>
          </p:cNvSpPr>
          <p:nvPr>
            <p:ph type="sldNum" sz="quarter" idx="12"/>
          </p:nvPr>
        </p:nvSpPr>
        <p:spPr/>
        <p:txBody>
          <a:bodyPr/>
          <a:lstStyle/>
          <a:p>
            <a:fld id="{BBE41127-3D30-4731-8800-3B0F2619CBBC}" type="slidenum">
              <a:rPr lang="en-GB" smtClean="0"/>
              <a:t>12</a:t>
            </a:fld>
            <a:endParaRPr lang="en-GB" dirty="0"/>
          </a:p>
        </p:txBody>
      </p:sp>
      <p:sp>
        <p:nvSpPr>
          <p:cNvPr id="6" name="Date Placeholder 5"/>
          <p:cNvSpPr>
            <a:spLocks noGrp="1"/>
          </p:cNvSpPr>
          <p:nvPr>
            <p:ph type="dt" sz="half" idx="10"/>
          </p:nvPr>
        </p:nvSpPr>
        <p:spPr/>
        <p:txBody>
          <a:bodyPr/>
          <a:lstStyle/>
          <a:p>
            <a:r>
              <a:rPr lang="en-US" dirty="0"/>
              <a:t>17 March 2022</a:t>
            </a:r>
            <a:endParaRPr lang="en-GB" dirty="0"/>
          </a:p>
        </p:txBody>
      </p:sp>
      <p:pic>
        <p:nvPicPr>
          <p:cNvPr id="9" name="Picture 2" descr="\\mok-filestore\main\Users\Office Documents\Website\Branding 2015\CMYK versions - for print\JPGs - 300dpi\Mokoro-logo_FullColour-onWhit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365125"/>
            <a:ext cx="1625984" cy="745864"/>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3"/>
          <p:cNvSpPr>
            <a:spLocks noGrp="1"/>
          </p:cNvSpPr>
          <p:nvPr>
            <p:ph type="ftr" sz="quarter" idx="11"/>
          </p:nvPr>
        </p:nvSpPr>
        <p:spPr>
          <a:xfrm>
            <a:off x="3339163" y="6367031"/>
            <a:ext cx="5251863" cy="365125"/>
          </a:xfrm>
        </p:spPr>
        <p:txBody>
          <a:bodyPr/>
          <a:lstStyle/>
          <a:p>
            <a:r>
              <a:rPr lang="en-US" dirty="0"/>
              <a:t>Organisational Evaluation of ECW - presentation of Inception Report to ExCom</a:t>
            </a:r>
            <a:endParaRPr lang="en-GB" dirty="0"/>
          </a:p>
        </p:txBody>
      </p:sp>
    </p:spTree>
    <p:extLst>
      <p:ext uri="{BB962C8B-B14F-4D97-AF65-F5344CB8AC3E}">
        <p14:creationId xmlns:p14="http://schemas.microsoft.com/office/powerpoint/2010/main" val="29444407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720" y="346647"/>
            <a:ext cx="9377680" cy="997522"/>
          </a:xfrm>
        </p:spPr>
        <p:txBody>
          <a:bodyPr>
            <a:noAutofit/>
          </a:bodyPr>
          <a:lstStyle/>
          <a:p>
            <a:r>
              <a:rPr lang="en-GB" sz="2800" b="1" dirty="0">
                <a:solidFill>
                  <a:srgbClr val="3B4A6A"/>
                </a:solidFill>
                <a:latin typeface="Tahoma" panose="020B0604030504040204" pitchFamily="34" charset="0"/>
                <a:ea typeface="Tahoma" panose="020B0604030504040204" pitchFamily="34" charset="0"/>
                <a:cs typeface="Tahoma" panose="020B0604030504040204" pitchFamily="34" charset="0"/>
              </a:rPr>
              <a:t>Key Question 1: How relevant and coherent is the role of ECW as the global fund for education in emergencies and protracted crises (EiEPC)?</a:t>
            </a:r>
          </a:p>
        </p:txBody>
      </p:sp>
      <p:sp>
        <p:nvSpPr>
          <p:cNvPr id="3" name="Content Placeholder 2"/>
          <p:cNvSpPr>
            <a:spLocks noGrp="1"/>
          </p:cNvSpPr>
          <p:nvPr>
            <p:ph idx="1"/>
          </p:nvPr>
        </p:nvSpPr>
        <p:spPr>
          <a:xfrm>
            <a:off x="1216660" y="975938"/>
            <a:ext cx="8229600" cy="5145435"/>
          </a:xfrm>
        </p:spPr>
        <p:txBody>
          <a:bodyPr>
            <a:normAutofit/>
          </a:bodyPr>
          <a:lstStyle/>
          <a:p>
            <a:pPr marL="0" indent="0">
              <a:buNone/>
            </a:pPr>
            <a:r>
              <a:rPr lang="en-GB" dirty="0">
                <a:latin typeface="Tahoma" panose="020B0604030504040204" pitchFamily="34" charset="0"/>
                <a:ea typeface="Tahoma" panose="020B0604030504040204" pitchFamily="34" charset="0"/>
                <a:cs typeface="Tahoma" panose="020B0604030504040204" pitchFamily="34" charset="0"/>
              </a:rPr>
              <a:t> </a:t>
            </a:r>
          </a:p>
          <a:p>
            <a:pPr marL="0" indent="0">
              <a:buNone/>
            </a:pPr>
            <a:endParaRPr lang="en-GB" dirty="0">
              <a:latin typeface="Tahoma" panose="020B0604030504040204" pitchFamily="34" charset="0"/>
              <a:ea typeface="Tahoma" panose="020B0604030504040204" pitchFamily="34" charset="0"/>
              <a:cs typeface="Tahoma" panose="020B0604030504040204" pitchFamily="34" charset="0"/>
            </a:endParaRPr>
          </a:p>
        </p:txBody>
      </p:sp>
      <p:sp>
        <p:nvSpPr>
          <p:cNvPr id="5" name="Slide Number Placeholder 4"/>
          <p:cNvSpPr>
            <a:spLocks noGrp="1"/>
          </p:cNvSpPr>
          <p:nvPr>
            <p:ph type="sldNum" sz="quarter" idx="12"/>
          </p:nvPr>
        </p:nvSpPr>
        <p:spPr/>
        <p:txBody>
          <a:bodyPr/>
          <a:lstStyle/>
          <a:p>
            <a:fld id="{BBE41127-3D30-4731-8800-3B0F2619CBBC}" type="slidenum">
              <a:rPr lang="en-GB" smtClean="0"/>
              <a:t>13</a:t>
            </a:fld>
            <a:endParaRPr lang="en-GB" dirty="0"/>
          </a:p>
        </p:txBody>
      </p:sp>
      <p:sp>
        <p:nvSpPr>
          <p:cNvPr id="6" name="Date Placeholder 5"/>
          <p:cNvSpPr>
            <a:spLocks noGrp="1"/>
          </p:cNvSpPr>
          <p:nvPr>
            <p:ph type="dt" sz="half" idx="10"/>
          </p:nvPr>
        </p:nvSpPr>
        <p:spPr/>
        <p:txBody>
          <a:bodyPr/>
          <a:lstStyle/>
          <a:p>
            <a:r>
              <a:rPr lang="en-US" dirty="0"/>
              <a:t>17 March 2022</a:t>
            </a:r>
            <a:endParaRPr lang="en-GB" dirty="0"/>
          </a:p>
        </p:txBody>
      </p:sp>
      <p:pic>
        <p:nvPicPr>
          <p:cNvPr id="9" name="Picture 2" descr="\\mok-filestore\main\Users\Office Documents\Website\Branding 2015\CMYK versions - for print\JPGs - 300dpi\Mokoro-logo_FullColour-onWhit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365125"/>
            <a:ext cx="1625984" cy="745864"/>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3"/>
          <p:cNvSpPr>
            <a:spLocks noGrp="1"/>
          </p:cNvSpPr>
          <p:nvPr>
            <p:ph type="ftr" sz="quarter" idx="11"/>
          </p:nvPr>
        </p:nvSpPr>
        <p:spPr>
          <a:xfrm>
            <a:off x="3339163" y="6367031"/>
            <a:ext cx="5251863" cy="365125"/>
          </a:xfrm>
        </p:spPr>
        <p:txBody>
          <a:bodyPr/>
          <a:lstStyle/>
          <a:p>
            <a:r>
              <a:rPr lang="en-US" dirty="0"/>
              <a:t>Organisational Evaluation of ECW - presentation of Inception Report to ExCom</a:t>
            </a:r>
            <a:endParaRPr lang="en-GB" dirty="0"/>
          </a:p>
        </p:txBody>
      </p:sp>
      <p:graphicFrame>
        <p:nvGraphicFramePr>
          <p:cNvPr id="7" name="Table 6"/>
          <p:cNvGraphicFramePr>
            <a:graphicFrameLocks noGrp="1"/>
          </p:cNvGraphicFramePr>
          <p:nvPr>
            <p:extLst>
              <p:ext uri="{D42A27DB-BD31-4B8C-83A1-F6EECF244321}">
                <p14:modId xmlns:p14="http://schemas.microsoft.com/office/powerpoint/2010/main" val="903248998"/>
              </p:ext>
            </p:extLst>
          </p:nvPr>
        </p:nvGraphicFramePr>
        <p:xfrm>
          <a:off x="838200" y="1655062"/>
          <a:ext cx="10515600" cy="4325116"/>
        </p:xfrm>
        <a:graphic>
          <a:graphicData uri="http://schemas.openxmlformats.org/drawingml/2006/table">
            <a:tbl>
              <a:tblPr firstRow="1" firstCol="1" bandRow="1"/>
              <a:tblGrid>
                <a:gridCol w="10515600">
                  <a:extLst>
                    <a:ext uri="{9D8B030D-6E8A-4147-A177-3AD203B41FA5}">
                      <a16:colId xmlns:a16="http://schemas.microsoft.com/office/drawing/2014/main" val="4246591308"/>
                    </a:ext>
                  </a:extLst>
                </a:gridCol>
              </a:tblGrid>
              <a:tr h="1081279">
                <a:tc>
                  <a:txBody>
                    <a:bodyPr/>
                    <a:lstStyle/>
                    <a:p>
                      <a:pPr marL="0" lvl="0" indent="0" algn="l" fontAlgn="auto">
                        <a:spcBef>
                          <a:spcPts val="300"/>
                        </a:spcBef>
                        <a:spcAft>
                          <a:spcPts val="0"/>
                        </a:spcAft>
                        <a:buSzPts val="1000"/>
                        <a:buFont typeface="Arial Narrow" panose="020B0606020202030204" pitchFamily="34" charset="0"/>
                        <a:buNone/>
                      </a:pPr>
                      <a:r>
                        <a:rPr lang="en-GB" sz="24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EQ1.1 To what extent have the global EiEPC institutional set-up and eco-system strengthened since the 2016 World Humanitarian Summit (WHS)?</a:t>
                      </a:r>
                      <a:endParaRPr lang="en-GB" sz="2400" b="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rgbClr val="E0684B"/>
                      </a:solidFill>
                      <a:prstDash val="solid"/>
                      <a:round/>
                      <a:headEnd type="none" w="med" len="med"/>
                      <a:tailEnd type="none" w="med" len="med"/>
                    </a:lnL>
                    <a:lnR w="12700" cap="flat" cmpd="sng" algn="ctr">
                      <a:solidFill>
                        <a:srgbClr val="E0684B"/>
                      </a:solidFill>
                      <a:prstDash val="solid"/>
                      <a:round/>
                      <a:headEnd type="none" w="med" len="med"/>
                      <a:tailEnd type="none" w="med" len="med"/>
                    </a:lnR>
                    <a:lnT w="12700" cap="flat" cmpd="sng" algn="ctr">
                      <a:solidFill>
                        <a:srgbClr val="E0684B"/>
                      </a:solidFill>
                      <a:prstDash val="solid"/>
                      <a:round/>
                      <a:headEnd type="none" w="med" len="med"/>
                      <a:tailEnd type="none" w="med" len="med"/>
                    </a:lnT>
                    <a:lnB w="12700" cap="flat" cmpd="sng" algn="ctr">
                      <a:solidFill>
                        <a:srgbClr val="E0684B"/>
                      </a:solidFill>
                      <a:prstDash val="solid"/>
                      <a:round/>
                      <a:headEnd type="none" w="med" len="med"/>
                      <a:tailEnd type="none" w="med" len="med"/>
                    </a:lnB>
                    <a:noFill/>
                  </a:tcPr>
                </a:tc>
                <a:extLst>
                  <a:ext uri="{0D108BD9-81ED-4DB2-BD59-A6C34878D82A}">
                    <a16:rowId xmlns:a16="http://schemas.microsoft.com/office/drawing/2014/main" val="462305273"/>
                  </a:ext>
                </a:extLst>
              </a:tr>
              <a:tr h="1081279">
                <a:tc>
                  <a:txBody>
                    <a:bodyPr/>
                    <a:lstStyle/>
                    <a:p>
                      <a:pPr marL="0" lvl="0" indent="0" algn="l" fontAlgn="auto">
                        <a:spcBef>
                          <a:spcPts val="300"/>
                        </a:spcBef>
                        <a:spcAft>
                          <a:spcPts val="0"/>
                        </a:spcAft>
                        <a:buSzPts val="1000"/>
                        <a:buFont typeface="Arial Narrow" panose="020B0606020202030204" pitchFamily="34" charset="0"/>
                        <a:buNone/>
                      </a:pPr>
                      <a:r>
                        <a:rPr lang="en-GB" sz="24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EQ1.2 At global level, how well does ECW complement and add value to the broader EiEPC institutional set-up and eco-system?</a:t>
                      </a:r>
                      <a:endParaRPr lang="en-GB" sz="2400" b="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rgbClr val="E0684B"/>
                      </a:solidFill>
                      <a:prstDash val="solid"/>
                      <a:round/>
                      <a:headEnd type="none" w="med" len="med"/>
                      <a:tailEnd type="none" w="med" len="med"/>
                    </a:lnL>
                    <a:lnR w="12700" cap="flat" cmpd="sng" algn="ctr">
                      <a:solidFill>
                        <a:srgbClr val="E0684B"/>
                      </a:solidFill>
                      <a:prstDash val="solid"/>
                      <a:round/>
                      <a:headEnd type="none" w="med" len="med"/>
                      <a:tailEnd type="none" w="med" len="med"/>
                    </a:lnR>
                    <a:lnT w="12700" cap="flat" cmpd="sng" algn="ctr">
                      <a:solidFill>
                        <a:srgbClr val="E0684B"/>
                      </a:solidFill>
                      <a:prstDash val="solid"/>
                      <a:round/>
                      <a:headEnd type="none" w="med" len="med"/>
                      <a:tailEnd type="none" w="med" len="med"/>
                    </a:lnT>
                    <a:lnB w="12700" cap="flat" cmpd="sng" algn="ctr">
                      <a:solidFill>
                        <a:srgbClr val="E0684B"/>
                      </a:solidFill>
                      <a:prstDash val="solid"/>
                      <a:round/>
                      <a:headEnd type="none" w="med" len="med"/>
                      <a:tailEnd type="none" w="med" len="med"/>
                    </a:lnB>
                  </a:tcPr>
                </a:tc>
                <a:extLst>
                  <a:ext uri="{0D108BD9-81ED-4DB2-BD59-A6C34878D82A}">
                    <a16:rowId xmlns:a16="http://schemas.microsoft.com/office/drawing/2014/main" val="4192296119"/>
                  </a:ext>
                </a:extLst>
              </a:tr>
              <a:tr h="1081279">
                <a:tc>
                  <a:txBody>
                    <a:bodyPr/>
                    <a:lstStyle/>
                    <a:p>
                      <a:pPr marL="0" lvl="0" indent="0" algn="l" fontAlgn="auto">
                        <a:spcBef>
                          <a:spcPts val="300"/>
                        </a:spcBef>
                        <a:spcAft>
                          <a:spcPts val="0"/>
                        </a:spcAft>
                        <a:buSzPts val="1000"/>
                        <a:buFont typeface="Arial Narrow" panose="020B0606020202030204" pitchFamily="34" charset="0"/>
                        <a:buNone/>
                      </a:pPr>
                      <a:r>
                        <a:rPr lang="en-GB" sz="24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EQ1.3</a:t>
                      </a:r>
                      <a:r>
                        <a:rPr lang="en-GB" sz="2400" b="0" baseline="0" dirty="0">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lang="en-GB" sz="24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At country level, how well do ECW's funding modalities complement and add value to other country-level initiatives?</a:t>
                      </a:r>
                      <a:endParaRPr lang="en-GB" sz="2400" b="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rgbClr val="E0684B"/>
                      </a:solidFill>
                      <a:prstDash val="solid"/>
                      <a:round/>
                      <a:headEnd type="none" w="med" len="med"/>
                      <a:tailEnd type="none" w="med" len="med"/>
                    </a:lnL>
                    <a:lnR w="12700" cap="flat" cmpd="sng" algn="ctr">
                      <a:solidFill>
                        <a:srgbClr val="E0684B"/>
                      </a:solidFill>
                      <a:prstDash val="solid"/>
                      <a:round/>
                      <a:headEnd type="none" w="med" len="med"/>
                      <a:tailEnd type="none" w="med" len="med"/>
                    </a:lnR>
                    <a:lnT w="12700" cap="flat" cmpd="sng" algn="ctr">
                      <a:solidFill>
                        <a:srgbClr val="E0684B"/>
                      </a:solidFill>
                      <a:prstDash val="solid"/>
                      <a:round/>
                      <a:headEnd type="none" w="med" len="med"/>
                      <a:tailEnd type="none" w="med" len="med"/>
                    </a:lnT>
                    <a:lnB w="12700" cap="flat" cmpd="sng" algn="ctr">
                      <a:solidFill>
                        <a:srgbClr val="E0684B"/>
                      </a:solidFill>
                      <a:prstDash val="solid"/>
                      <a:round/>
                      <a:headEnd type="none" w="med" len="med"/>
                      <a:tailEnd type="none" w="med" len="med"/>
                    </a:lnB>
                  </a:tcPr>
                </a:tc>
                <a:extLst>
                  <a:ext uri="{0D108BD9-81ED-4DB2-BD59-A6C34878D82A}">
                    <a16:rowId xmlns:a16="http://schemas.microsoft.com/office/drawing/2014/main" val="4001223828"/>
                  </a:ext>
                </a:extLst>
              </a:tr>
              <a:tr h="1081279">
                <a:tc>
                  <a:txBody>
                    <a:bodyPr/>
                    <a:lstStyle/>
                    <a:p>
                      <a:pPr marL="0" lvl="0" indent="0" algn="l" fontAlgn="auto">
                        <a:spcBef>
                          <a:spcPts val="300"/>
                        </a:spcBef>
                        <a:spcAft>
                          <a:spcPts val="0"/>
                        </a:spcAft>
                        <a:buSzPts val="1000"/>
                        <a:buFont typeface="Arial Narrow" panose="020B0606020202030204" pitchFamily="34" charset="0"/>
                        <a:buNone/>
                      </a:pPr>
                      <a:r>
                        <a:rPr lang="en-GB" sz="24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EQ1.4 How clear and relevant are ECW's strategy and its associated theory of change (ToC)?</a:t>
                      </a:r>
                      <a:endParaRPr lang="en-GB" sz="2400" b="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rgbClr val="E0684B"/>
                      </a:solidFill>
                      <a:prstDash val="solid"/>
                      <a:round/>
                      <a:headEnd type="none" w="med" len="med"/>
                      <a:tailEnd type="none" w="med" len="med"/>
                    </a:lnL>
                    <a:lnR w="12700" cap="flat" cmpd="sng" algn="ctr">
                      <a:solidFill>
                        <a:srgbClr val="E0684B"/>
                      </a:solidFill>
                      <a:prstDash val="solid"/>
                      <a:round/>
                      <a:headEnd type="none" w="med" len="med"/>
                      <a:tailEnd type="none" w="med" len="med"/>
                    </a:lnR>
                    <a:lnT w="12700" cap="flat" cmpd="sng" algn="ctr">
                      <a:solidFill>
                        <a:srgbClr val="E0684B"/>
                      </a:solidFill>
                      <a:prstDash val="solid"/>
                      <a:round/>
                      <a:headEnd type="none" w="med" len="med"/>
                      <a:tailEnd type="none" w="med" len="med"/>
                    </a:lnT>
                    <a:lnB w="12700" cap="flat" cmpd="sng" algn="ctr">
                      <a:solidFill>
                        <a:srgbClr val="E0684B"/>
                      </a:solidFill>
                      <a:prstDash val="solid"/>
                      <a:round/>
                      <a:headEnd type="none" w="med" len="med"/>
                      <a:tailEnd type="none" w="med" len="med"/>
                    </a:lnB>
                  </a:tcPr>
                </a:tc>
                <a:extLst>
                  <a:ext uri="{0D108BD9-81ED-4DB2-BD59-A6C34878D82A}">
                    <a16:rowId xmlns:a16="http://schemas.microsoft.com/office/drawing/2014/main" val="1419157600"/>
                  </a:ext>
                </a:extLst>
              </a:tr>
            </a:tbl>
          </a:graphicData>
        </a:graphic>
      </p:graphicFrame>
    </p:spTree>
    <p:extLst>
      <p:ext uri="{BB962C8B-B14F-4D97-AF65-F5344CB8AC3E}">
        <p14:creationId xmlns:p14="http://schemas.microsoft.com/office/powerpoint/2010/main" val="22712775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2064" y="304057"/>
            <a:ext cx="9470136" cy="1098105"/>
          </a:xfrm>
        </p:spPr>
        <p:txBody>
          <a:bodyPr>
            <a:noAutofit/>
          </a:bodyPr>
          <a:lstStyle/>
          <a:p>
            <a:r>
              <a:rPr lang="en-GB" sz="2800" b="1" dirty="0">
                <a:solidFill>
                  <a:srgbClr val="3B4A6A"/>
                </a:solidFill>
                <a:latin typeface="Tahoma" panose="020B0604030504040204" pitchFamily="34" charset="0"/>
                <a:ea typeface="Tahoma" panose="020B0604030504040204" pitchFamily="34" charset="0"/>
                <a:cs typeface="Tahoma" panose="020B0604030504040204" pitchFamily="34" charset="0"/>
              </a:rPr>
              <a:t>Key Question 2: To what extent is ECW fulfilling the core functions and achieving the systemic outcomes set out in its strategy?</a:t>
            </a:r>
          </a:p>
        </p:txBody>
      </p:sp>
      <p:sp>
        <p:nvSpPr>
          <p:cNvPr id="3" name="Content Placeholder 2"/>
          <p:cNvSpPr>
            <a:spLocks noGrp="1"/>
          </p:cNvSpPr>
          <p:nvPr>
            <p:ph idx="1"/>
          </p:nvPr>
        </p:nvSpPr>
        <p:spPr>
          <a:xfrm>
            <a:off x="1216660" y="975938"/>
            <a:ext cx="8229600" cy="5145435"/>
          </a:xfrm>
        </p:spPr>
        <p:txBody>
          <a:bodyPr>
            <a:normAutofit/>
          </a:bodyPr>
          <a:lstStyle/>
          <a:p>
            <a:pPr marL="0" indent="0">
              <a:buNone/>
            </a:pPr>
            <a:r>
              <a:rPr lang="en-GB" dirty="0">
                <a:latin typeface="Tahoma" panose="020B0604030504040204" pitchFamily="34" charset="0"/>
                <a:ea typeface="Tahoma" panose="020B0604030504040204" pitchFamily="34" charset="0"/>
                <a:cs typeface="Tahoma" panose="020B0604030504040204" pitchFamily="34" charset="0"/>
              </a:rPr>
              <a:t> </a:t>
            </a:r>
          </a:p>
          <a:p>
            <a:pPr marL="0" indent="0">
              <a:buNone/>
            </a:pPr>
            <a:endParaRPr lang="en-GB" dirty="0">
              <a:latin typeface="Tahoma" panose="020B0604030504040204" pitchFamily="34" charset="0"/>
              <a:ea typeface="Tahoma" panose="020B0604030504040204" pitchFamily="34" charset="0"/>
              <a:cs typeface="Tahoma" panose="020B0604030504040204" pitchFamily="34" charset="0"/>
            </a:endParaRPr>
          </a:p>
        </p:txBody>
      </p:sp>
      <p:sp>
        <p:nvSpPr>
          <p:cNvPr id="5" name="Slide Number Placeholder 4"/>
          <p:cNvSpPr>
            <a:spLocks noGrp="1"/>
          </p:cNvSpPr>
          <p:nvPr>
            <p:ph type="sldNum" sz="quarter" idx="12"/>
          </p:nvPr>
        </p:nvSpPr>
        <p:spPr/>
        <p:txBody>
          <a:bodyPr/>
          <a:lstStyle/>
          <a:p>
            <a:fld id="{BBE41127-3D30-4731-8800-3B0F2619CBBC}" type="slidenum">
              <a:rPr lang="en-GB" smtClean="0"/>
              <a:t>14</a:t>
            </a:fld>
            <a:endParaRPr lang="en-GB" dirty="0"/>
          </a:p>
        </p:txBody>
      </p:sp>
      <p:sp>
        <p:nvSpPr>
          <p:cNvPr id="6" name="Date Placeholder 5"/>
          <p:cNvSpPr>
            <a:spLocks noGrp="1"/>
          </p:cNvSpPr>
          <p:nvPr>
            <p:ph type="dt" sz="half" idx="10"/>
          </p:nvPr>
        </p:nvSpPr>
        <p:spPr/>
        <p:txBody>
          <a:bodyPr/>
          <a:lstStyle/>
          <a:p>
            <a:r>
              <a:rPr lang="en-US" dirty="0"/>
              <a:t>17 March 2022</a:t>
            </a:r>
            <a:endParaRPr lang="en-GB" dirty="0"/>
          </a:p>
        </p:txBody>
      </p:sp>
      <p:pic>
        <p:nvPicPr>
          <p:cNvPr id="9" name="Picture 2" descr="\\mok-filestore\main\Users\Office Documents\Website\Branding 2015\CMYK versions - for print\JPGs - 300dpi\Mokoro-logo_FullColour-onWhit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365125"/>
            <a:ext cx="1625984" cy="745864"/>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3"/>
          <p:cNvSpPr>
            <a:spLocks noGrp="1"/>
          </p:cNvSpPr>
          <p:nvPr>
            <p:ph type="ftr" sz="quarter" idx="11"/>
          </p:nvPr>
        </p:nvSpPr>
        <p:spPr>
          <a:xfrm>
            <a:off x="3339163" y="6367031"/>
            <a:ext cx="5251863" cy="365125"/>
          </a:xfrm>
        </p:spPr>
        <p:txBody>
          <a:bodyPr/>
          <a:lstStyle/>
          <a:p>
            <a:r>
              <a:rPr lang="en-US" dirty="0"/>
              <a:t>Organisational Evaluation of ECW - presentation of Inception Report to ExCom</a:t>
            </a:r>
            <a:endParaRPr lang="en-GB" dirty="0"/>
          </a:p>
        </p:txBody>
      </p:sp>
      <p:graphicFrame>
        <p:nvGraphicFramePr>
          <p:cNvPr id="7" name="Table 6"/>
          <p:cNvGraphicFramePr>
            <a:graphicFrameLocks noGrp="1"/>
          </p:cNvGraphicFramePr>
          <p:nvPr>
            <p:extLst>
              <p:ext uri="{D42A27DB-BD31-4B8C-83A1-F6EECF244321}">
                <p14:modId xmlns:p14="http://schemas.microsoft.com/office/powerpoint/2010/main" val="3255658161"/>
              </p:ext>
            </p:extLst>
          </p:nvPr>
        </p:nvGraphicFramePr>
        <p:xfrm>
          <a:off x="594360" y="1572770"/>
          <a:ext cx="10759440" cy="4672584"/>
        </p:xfrm>
        <a:graphic>
          <a:graphicData uri="http://schemas.openxmlformats.org/drawingml/2006/table">
            <a:tbl>
              <a:tblPr firstRow="1" firstCol="1" bandRow="1"/>
              <a:tblGrid>
                <a:gridCol w="10759440">
                  <a:extLst>
                    <a:ext uri="{9D8B030D-6E8A-4147-A177-3AD203B41FA5}">
                      <a16:colId xmlns:a16="http://schemas.microsoft.com/office/drawing/2014/main" val="2258751651"/>
                    </a:ext>
                  </a:extLst>
                </a:gridCol>
              </a:tblGrid>
              <a:tr h="667512">
                <a:tc>
                  <a:txBody>
                    <a:bodyPr/>
                    <a:lstStyle/>
                    <a:p>
                      <a:pPr marL="0" lvl="0" indent="0" algn="l" fontAlgn="auto">
                        <a:spcAft>
                          <a:spcPts val="0"/>
                        </a:spcAft>
                        <a:buSzPts val="1000"/>
                        <a:buFont typeface="Arial Narrow" panose="020B0606020202030204" pitchFamily="34" charset="0"/>
                        <a:buNone/>
                      </a:pPr>
                      <a:r>
                        <a:rPr lang="en-GB" sz="18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EQ2.1 To what extent has ECW helped to strengthen the level and quality of political commitment to EiEPC at global and country levels?</a:t>
                      </a:r>
                      <a:endParaRPr lang="en-GB" sz="1800" b="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rgbClr val="E0684B"/>
                      </a:solidFill>
                      <a:prstDash val="solid"/>
                      <a:round/>
                      <a:headEnd type="none" w="med" len="med"/>
                      <a:tailEnd type="none" w="med" len="med"/>
                    </a:lnL>
                    <a:lnR w="12700" cap="flat" cmpd="sng" algn="ctr">
                      <a:solidFill>
                        <a:srgbClr val="E0684B"/>
                      </a:solidFill>
                      <a:prstDash val="solid"/>
                      <a:round/>
                      <a:headEnd type="none" w="med" len="med"/>
                      <a:tailEnd type="none" w="med" len="med"/>
                    </a:lnR>
                    <a:lnT w="12700" cap="flat" cmpd="sng" algn="ctr">
                      <a:solidFill>
                        <a:srgbClr val="E0684B"/>
                      </a:solidFill>
                      <a:prstDash val="solid"/>
                      <a:round/>
                      <a:headEnd type="none" w="med" len="med"/>
                      <a:tailEnd type="none" w="med" len="med"/>
                    </a:lnT>
                    <a:lnB w="12700" cap="flat" cmpd="sng" algn="ctr">
                      <a:solidFill>
                        <a:srgbClr val="E0684B"/>
                      </a:solidFill>
                      <a:prstDash val="solid"/>
                      <a:round/>
                      <a:headEnd type="none" w="med" len="med"/>
                      <a:tailEnd type="none" w="med" len="med"/>
                    </a:lnB>
                    <a:noFill/>
                  </a:tcPr>
                </a:tc>
                <a:extLst>
                  <a:ext uri="{0D108BD9-81ED-4DB2-BD59-A6C34878D82A}">
                    <a16:rowId xmlns:a16="http://schemas.microsoft.com/office/drawing/2014/main" val="1592303384"/>
                  </a:ext>
                </a:extLst>
              </a:tr>
              <a:tr h="667512">
                <a:tc>
                  <a:txBody>
                    <a:bodyPr/>
                    <a:lstStyle/>
                    <a:p>
                      <a:pPr marL="0" lvl="0" indent="0" algn="l" fontAlgn="auto">
                        <a:spcAft>
                          <a:spcPts val="0"/>
                        </a:spcAft>
                        <a:buSzPts val="1000"/>
                        <a:buFont typeface="Arial Narrow" panose="020B0606020202030204" pitchFamily="34" charset="0"/>
                        <a:buNone/>
                      </a:pPr>
                      <a:r>
                        <a:rPr lang="en-GB" sz="18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EQ2.2</a:t>
                      </a:r>
                      <a:r>
                        <a:rPr lang="en-GB" sz="1800" b="0" baseline="0" dirty="0">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lang="en-GB" sz="18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To what extent have ECW’s resource mobilization strategy and approaches been successful at global and country levels?</a:t>
                      </a:r>
                      <a:endParaRPr lang="en-GB" sz="1800" b="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rgbClr val="E0684B"/>
                      </a:solidFill>
                      <a:prstDash val="solid"/>
                      <a:round/>
                      <a:headEnd type="none" w="med" len="med"/>
                      <a:tailEnd type="none" w="med" len="med"/>
                    </a:lnL>
                    <a:lnR w="12700" cap="flat" cmpd="sng" algn="ctr">
                      <a:solidFill>
                        <a:srgbClr val="E0684B"/>
                      </a:solidFill>
                      <a:prstDash val="solid"/>
                      <a:round/>
                      <a:headEnd type="none" w="med" len="med"/>
                      <a:tailEnd type="none" w="med" len="med"/>
                    </a:lnR>
                    <a:lnT w="12700" cap="flat" cmpd="sng" algn="ctr">
                      <a:solidFill>
                        <a:srgbClr val="E0684B"/>
                      </a:solidFill>
                      <a:prstDash val="solid"/>
                      <a:round/>
                      <a:headEnd type="none" w="med" len="med"/>
                      <a:tailEnd type="none" w="med" len="med"/>
                    </a:lnT>
                    <a:lnB w="12700" cap="flat" cmpd="sng" algn="ctr">
                      <a:solidFill>
                        <a:srgbClr val="E0684B"/>
                      </a:solidFill>
                      <a:prstDash val="solid"/>
                      <a:round/>
                      <a:headEnd type="none" w="med" len="med"/>
                      <a:tailEnd type="none" w="med" len="med"/>
                    </a:lnB>
                  </a:tcPr>
                </a:tc>
                <a:extLst>
                  <a:ext uri="{0D108BD9-81ED-4DB2-BD59-A6C34878D82A}">
                    <a16:rowId xmlns:a16="http://schemas.microsoft.com/office/drawing/2014/main" val="3417800587"/>
                  </a:ext>
                </a:extLst>
              </a:tr>
              <a:tr h="667512">
                <a:tc>
                  <a:txBody>
                    <a:bodyPr/>
                    <a:lstStyle/>
                    <a:p>
                      <a:pPr marL="0" lvl="0" indent="0" algn="l" fontAlgn="auto">
                        <a:spcAft>
                          <a:spcPts val="0"/>
                        </a:spcAft>
                        <a:buSzPts val="1000"/>
                        <a:buFont typeface="Arial Narrow" panose="020B0606020202030204" pitchFamily="34" charset="0"/>
                        <a:buNone/>
                      </a:pPr>
                      <a:r>
                        <a:rPr lang="en-GB" sz="18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EQ2.3</a:t>
                      </a:r>
                      <a:r>
                        <a:rPr lang="en-GB" sz="1800" b="0" baseline="0" dirty="0">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lang="en-GB" sz="18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To what extent has ECW promoted quality joint planning and review processes through its programmes?</a:t>
                      </a:r>
                      <a:endParaRPr lang="en-GB" sz="1800" b="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rgbClr val="E0684B"/>
                      </a:solidFill>
                      <a:prstDash val="solid"/>
                      <a:round/>
                      <a:headEnd type="none" w="med" len="med"/>
                      <a:tailEnd type="none" w="med" len="med"/>
                    </a:lnL>
                    <a:lnR w="12700" cap="flat" cmpd="sng" algn="ctr">
                      <a:solidFill>
                        <a:srgbClr val="E0684B"/>
                      </a:solidFill>
                      <a:prstDash val="solid"/>
                      <a:round/>
                      <a:headEnd type="none" w="med" len="med"/>
                      <a:tailEnd type="none" w="med" len="med"/>
                    </a:lnR>
                    <a:lnT w="12700" cap="flat" cmpd="sng" algn="ctr">
                      <a:solidFill>
                        <a:srgbClr val="E0684B"/>
                      </a:solidFill>
                      <a:prstDash val="solid"/>
                      <a:round/>
                      <a:headEnd type="none" w="med" len="med"/>
                      <a:tailEnd type="none" w="med" len="med"/>
                    </a:lnT>
                    <a:lnB w="12700" cap="flat" cmpd="sng" algn="ctr">
                      <a:solidFill>
                        <a:srgbClr val="E0684B"/>
                      </a:solidFill>
                      <a:prstDash val="solid"/>
                      <a:round/>
                      <a:headEnd type="none" w="med" len="med"/>
                      <a:tailEnd type="none" w="med" len="med"/>
                    </a:lnB>
                  </a:tcPr>
                </a:tc>
                <a:extLst>
                  <a:ext uri="{0D108BD9-81ED-4DB2-BD59-A6C34878D82A}">
                    <a16:rowId xmlns:a16="http://schemas.microsoft.com/office/drawing/2014/main" val="317925084"/>
                  </a:ext>
                </a:extLst>
              </a:tr>
              <a:tr h="667512">
                <a:tc>
                  <a:txBody>
                    <a:bodyPr/>
                    <a:lstStyle/>
                    <a:p>
                      <a:pPr marL="0" lvl="0" indent="0" algn="l" fontAlgn="auto">
                        <a:spcAft>
                          <a:spcPts val="0"/>
                        </a:spcAft>
                        <a:buSzPts val="1000"/>
                        <a:buFont typeface="Arial Narrow" panose="020B0606020202030204" pitchFamily="34" charset="0"/>
                        <a:buNone/>
                      </a:pPr>
                      <a:r>
                        <a:rPr lang="en-GB" sz="18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EQ2.4</a:t>
                      </a:r>
                      <a:r>
                        <a:rPr lang="en-GB" sz="1800" b="0" baseline="0" dirty="0">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lang="en-GB" sz="18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To what extent has ECW strengthened global and country-level capacities in EiEPC programming and coordination?</a:t>
                      </a:r>
                      <a:endParaRPr lang="en-GB" sz="1800" b="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rgbClr val="E0684B"/>
                      </a:solidFill>
                      <a:prstDash val="solid"/>
                      <a:round/>
                      <a:headEnd type="none" w="med" len="med"/>
                      <a:tailEnd type="none" w="med" len="med"/>
                    </a:lnL>
                    <a:lnR w="12700" cap="flat" cmpd="sng" algn="ctr">
                      <a:solidFill>
                        <a:srgbClr val="E0684B"/>
                      </a:solidFill>
                      <a:prstDash val="solid"/>
                      <a:round/>
                      <a:headEnd type="none" w="med" len="med"/>
                      <a:tailEnd type="none" w="med" len="med"/>
                    </a:lnR>
                    <a:lnT w="12700" cap="flat" cmpd="sng" algn="ctr">
                      <a:solidFill>
                        <a:srgbClr val="E0684B"/>
                      </a:solidFill>
                      <a:prstDash val="solid"/>
                      <a:round/>
                      <a:headEnd type="none" w="med" len="med"/>
                      <a:tailEnd type="none" w="med" len="med"/>
                    </a:lnT>
                    <a:lnB w="12700" cap="flat" cmpd="sng" algn="ctr">
                      <a:solidFill>
                        <a:srgbClr val="E0684B"/>
                      </a:solidFill>
                      <a:prstDash val="solid"/>
                      <a:round/>
                      <a:headEnd type="none" w="med" len="med"/>
                      <a:tailEnd type="none" w="med" len="med"/>
                    </a:lnB>
                  </a:tcPr>
                </a:tc>
                <a:extLst>
                  <a:ext uri="{0D108BD9-81ED-4DB2-BD59-A6C34878D82A}">
                    <a16:rowId xmlns:a16="http://schemas.microsoft.com/office/drawing/2014/main" val="715133217"/>
                  </a:ext>
                </a:extLst>
              </a:tr>
              <a:tr h="667512">
                <a:tc>
                  <a:txBody>
                    <a:bodyPr/>
                    <a:lstStyle/>
                    <a:p>
                      <a:pPr marL="0" lvl="0" indent="0" algn="l" fontAlgn="auto">
                        <a:spcAft>
                          <a:spcPts val="0"/>
                        </a:spcAft>
                        <a:buSzPts val="1000"/>
                        <a:buFont typeface="Arial Narrow" panose="020B0606020202030204" pitchFamily="34" charset="0"/>
                        <a:buNone/>
                      </a:pPr>
                      <a:r>
                        <a:rPr lang="en-GB" sz="18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EQ2.5</a:t>
                      </a:r>
                      <a:r>
                        <a:rPr lang="en-GB" sz="1800" b="0" baseline="0" dirty="0">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lang="en-GB" sz="18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To what extent has ECW contributed to increased learning and accountability in EiEPC programming and coordination?</a:t>
                      </a:r>
                      <a:endParaRPr lang="en-GB" sz="1800" b="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rgbClr val="E0684B"/>
                      </a:solidFill>
                      <a:prstDash val="solid"/>
                      <a:round/>
                      <a:headEnd type="none" w="med" len="med"/>
                      <a:tailEnd type="none" w="med" len="med"/>
                    </a:lnL>
                    <a:lnR w="12700" cap="flat" cmpd="sng" algn="ctr">
                      <a:solidFill>
                        <a:srgbClr val="E0684B"/>
                      </a:solidFill>
                      <a:prstDash val="solid"/>
                      <a:round/>
                      <a:headEnd type="none" w="med" len="med"/>
                      <a:tailEnd type="none" w="med" len="med"/>
                    </a:lnR>
                    <a:lnT w="12700" cap="flat" cmpd="sng" algn="ctr">
                      <a:solidFill>
                        <a:srgbClr val="E0684B"/>
                      </a:solidFill>
                      <a:prstDash val="solid"/>
                      <a:round/>
                      <a:headEnd type="none" w="med" len="med"/>
                      <a:tailEnd type="none" w="med" len="med"/>
                    </a:lnT>
                    <a:lnB w="12700" cap="flat" cmpd="sng" algn="ctr">
                      <a:solidFill>
                        <a:srgbClr val="E0684B"/>
                      </a:solidFill>
                      <a:prstDash val="solid"/>
                      <a:round/>
                      <a:headEnd type="none" w="med" len="med"/>
                      <a:tailEnd type="none" w="med" len="med"/>
                    </a:lnB>
                  </a:tcPr>
                </a:tc>
                <a:extLst>
                  <a:ext uri="{0D108BD9-81ED-4DB2-BD59-A6C34878D82A}">
                    <a16:rowId xmlns:a16="http://schemas.microsoft.com/office/drawing/2014/main" val="1378133620"/>
                  </a:ext>
                </a:extLst>
              </a:tr>
              <a:tr h="667512">
                <a:tc>
                  <a:txBody>
                    <a:bodyPr/>
                    <a:lstStyle/>
                    <a:p>
                      <a:pPr marL="0" lvl="0" indent="0" algn="l" fontAlgn="auto">
                        <a:spcAft>
                          <a:spcPts val="0"/>
                        </a:spcAft>
                        <a:buSzPts val="1000"/>
                        <a:buFont typeface="Arial Narrow" panose="020B0606020202030204" pitchFamily="34" charset="0"/>
                        <a:buNone/>
                      </a:pPr>
                      <a:r>
                        <a:rPr lang="en-GB" sz="18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EQ2.6</a:t>
                      </a:r>
                      <a:r>
                        <a:rPr lang="en-GB" sz="1800" b="0" baseline="0" dirty="0">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lang="en-GB" sz="18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To what extent has ECW's investment portfolio contributed to the beneficiary outcomes specified in its results framework (including gender and social inclusion dimensions)?</a:t>
                      </a:r>
                      <a:endParaRPr lang="en-GB" sz="1800" b="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rgbClr val="E0684B"/>
                      </a:solidFill>
                      <a:prstDash val="solid"/>
                      <a:round/>
                      <a:headEnd type="none" w="med" len="med"/>
                      <a:tailEnd type="none" w="med" len="med"/>
                    </a:lnL>
                    <a:lnR w="12700" cap="flat" cmpd="sng" algn="ctr">
                      <a:solidFill>
                        <a:srgbClr val="E0684B"/>
                      </a:solidFill>
                      <a:prstDash val="solid"/>
                      <a:round/>
                      <a:headEnd type="none" w="med" len="med"/>
                      <a:tailEnd type="none" w="med" len="med"/>
                    </a:lnR>
                    <a:lnT w="12700" cap="flat" cmpd="sng" algn="ctr">
                      <a:solidFill>
                        <a:srgbClr val="E0684B"/>
                      </a:solidFill>
                      <a:prstDash val="solid"/>
                      <a:round/>
                      <a:headEnd type="none" w="med" len="med"/>
                      <a:tailEnd type="none" w="med" len="med"/>
                    </a:lnT>
                    <a:lnB w="12700" cap="flat" cmpd="sng" algn="ctr">
                      <a:solidFill>
                        <a:srgbClr val="E0684B"/>
                      </a:solidFill>
                      <a:prstDash val="solid"/>
                      <a:round/>
                      <a:headEnd type="none" w="med" len="med"/>
                      <a:tailEnd type="none" w="med" len="med"/>
                    </a:lnB>
                  </a:tcPr>
                </a:tc>
                <a:extLst>
                  <a:ext uri="{0D108BD9-81ED-4DB2-BD59-A6C34878D82A}">
                    <a16:rowId xmlns:a16="http://schemas.microsoft.com/office/drawing/2014/main" val="3570879372"/>
                  </a:ext>
                </a:extLst>
              </a:tr>
              <a:tr h="667512">
                <a:tc>
                  <a:txBody>
                    <a:bodyPr/>
                    <a:lstStyle/>
                    <a:p>
                      <a:pPr marL="0" lvl="0" indent="0" algn="l" fontAlgn="auto">
                        <a:spcAft>
                          <a:spcPts val="0"/>
                        </a:spcAft>
                        <a:buSzPts val="1000"/>
                        <a:buFont typeface="Arial Narrow" panose="020B0606020202030204" pitchFamily="34" charset="0"/>
                        <a:buNone/>
                      </a:pPr>
                      <a:r>
                        <a:rPr lang="en-GB" sz="18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EQ2.7</a:t>
                      </a:r>
                      <a:r>
                        <a:rPr lang="en-GB" sz="1800" b="0" baseline="0" dirty="0">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lang="en-GB" sz="18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What other direct or indirect unintended systemic results have been achieved with ECW’s establishment and functioning?</a:t>
                      </a:r>
                      <a:endParaRPr lang="en-GB" sz="1800" b="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rgbClr val="E0684B"/>
                      </a:solidFill>
                      <a:prstDash val="solid"/>
                      <a:round/>
                      <a:headEnd type="none" w="med" len="med"/>
                      <a:tailEnd type="none" w="med" len="med"/>
                    </a:lnL>
                    <a:lnR w="12700" cap="flat" cmpd="sng" algn="ctr">
                      <a:solidFill>
                        <a:srgbClr val="E0684B"/>
                      </a:solidFill>
                      <a:prstDash val="solid"/>
                      <a:round/>
                      <a:headEnd type="none" w="med" len="med"/>
                      <a:tailEnd type="none" w="med" len="med"/>
                    </a:lnR>
                    <a:lnT w="12700" cap="flat" cmpd="sng" algn="ctr">
                      <a:solidFill>
                        <a:srgbClr val="E0684B"/>
                      </a:solidFill>
                      <a:prstDash val="solid"/>
                      <a:round/>
                      <a:headEnd type="none" w="med" len="med"/>
                      <a:tailEnd type="none" w="med" len="med"/>
                    </a:lnT>
                    <a:lnB w="12700" cap="flat" cmpd="sng" algn="ctr">
                      <a:solidFill>
                        <a:srgbClr val="E0684B"/>
                      </a:solidFill>
                      <a:prstDash val="solid"/>
                      <a:round/>
                      <a:headEnd type="none" w="med" len="med"/>
                      <a:tailEnd type="none" w="med" len="med"/>
                    </a:lnB>
                  </a:tcPr>
                </a:tc>
                <a:extLst>
                  <a:ext uri="{0D108BD9-81ED-4DB2-BD59-A6C34878D82A}">
                    <a16:rowId xmlns:a16="http://schemas.microsoft.com/office/drawing/2014/main" val="1055843442"/>
                  </a:ext>
                </a:extLst>
              </a:tr>
            </a:tbl>
          </a:graphicData>
        </a:graphic>
      </p:graphicFrame>
    </p:spTree>
    <p:extLst>
      <p:ext uri="{BB962C8B-B14F-4D97-AF65-F5344CB8AC3E}">
        <p14:creationId xmlns:p14="http://schemas.microsoft.com/office/powerpoint/2010/main" val="37236557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720" y="346646"/>
            <a:ext cx="9139936" cy="1061529"/>
          </a:xfrm>
        </p:spPr>
        <p:txBody>
          <a:bodyPr>
            <a:noAutofit/>
          </a:bodyPr>
          <a:lstStyle/>
          <a:p>
            <a:r>
              <a:rPr lang="en-GB" sz="2800" b="1" dirty="0">
                <a:solidFill>
                  <a:srgbClr val="3B4A6A"/>
                </a:solidFill>
                <a:latin typeface="Tahoma" panose="020B0604030504040204" pitchFamily="34" charset="0"/>
                <a:ea typeface="Tahoma" panose="020B0604030504040204" pitchFamily="34" charset="0"/>
                <a:cs typeface="Tahoma" panose="020B0604030504040204" pitchFamily="34" charset="0"/>
              </a:rPr>
              <a:t>Key Question 3: What are the main factors that explain the successes and limitations of ECW's performance?</a:t>
            </a:r>
          </a:p>
        </p:txBody>
      </p:sp>
      <p:sp>
        <p:nvSpPr>
          <p:cNvPr id="5" name="Slide Number Placeholder 4"/>
          <p:cNvSpPr>
            <a:spLocks noGrp="1"/>
          </p:cNvSpPr>
          <p:nvPr>
            <p:ph type="sldNum" sz="quarter" idx="12"/>
          </p:nvPr>
        </p:nvSpPr>
        <p:spPr/>
        <p:txBody>
          <a:bodyPr/>
          <a:lstStyle/>
          <a:p>
            <a:fld id="{BBE41127-3D30-4731-8800-3B0F2619CBBC}" type="slidenum">
              <a:rPr lang="en-GB" smtClean="0"/>
              <a:t>15</a:t>
            </a:fld>
            <a:endParaRPr lang="en-GB" dirty="0"/>
          </a:p>
        </p:txBody>
      </p:sp>
      <p:sp>
        <p:nvSpPr>
          <p:cNvPr id="6" name="Date Placeholder 5"/>
          <p:cNvSpPr>
            <a:spLocks noGrp="1"/>
          </p:cNvSpPr>
          <p:nvPr>
            <p:ph type="dt" sz="half" idx="10"/>
          </p:nvPr>
        </p:nvSpPr>
        <p:spPr/>
        <p:txBody>
          <a:bodyPr/>
          <a:lstStyle/>
          <a:p>
            <a:r>
              <a:rPr lang="en-US" dirty="0"/>
              <a:t>17 March 2022</a:t>
            </a:r>
            <a:endParaRPr lang="en-GB" dirty="0"/>
          </a:p>
        </p:txBody>
      </p:sp>
      <p:pic>
        <p:nvPicPr>
          <p:cNvPr id="9" name="Picture 2" descr="\\mok-filestore\main\Users\Office Documents\Website\Branding 2015\CMYK versions - for print\JPGs - 300dpi\Mokoro-logo_FullColour-onWhit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365125"/>
            <a:ext cx="1625984" cy="745864"/>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3"/>
          <p:cNvSpPr>
            <a:spLocks noGrp="1"/>
          </p:cNvSpPr>
          <p:nvPr>
            <p:ph type="ftr" sz="quarter" idx="11"/>
          </p:nvPr>
        </p:nvSpPr>
        <p:spPr>
          <a:xfrm>
            <a:off x="3339163" y="6367031"/>
            <a:ext cx="5251863" cy="365125"/>
          </a:xfrm>
        </p:spPr>
        <p:txBody>
          <a:bodyPr/>
          <a:lstStyle/>
          <a:p>
            <a:r>
              <a:rPr lang="en-US" dirty="0"/>
              <a:t>Organisational Evaluation of ECW - presentation of Inception Report to ExCom</a:t>
            </a:r>
            <a:endParaRPr lang="en-GB" dirty="0"/>
          </a:p>
        </p:txBody>
      </p:sp>
      <p:graphicFrame>
        <p:nvGraphicFramePr>
          <p:cNvPr id="10" name="Table 9"/>
          <p:cNvGraphicFramePr>
            <a:graphicFrameLocks noGrp="1"/>
          </p:cNvGraphicFramePr>
          <p:nvPr>
            <p:extLst>
              <p:ext uri="{D42A27DB-BD31-4B8C-83A1-F6EECF244321}">
                <p14:modId xmlns:p14="http://schemas.microsoft.com/office/powerpoint/2010/main" val="142482169"/>
              </p:ext>
            </p:extLst>
          </p:nvPr>
        </p:nvGraphicFramePr>
        <p:xfrm>
          <a:off x="680720" y="1508762"/>
          <a:ext cx="10673080" cy="4429115"/>
        </p:xfrm>
        <a:graphic>
          <a:graphicData uri="http://schemas.openxmlformats.org/drawingml/2006/table">
            <a:tbl>
              <a:tblPr firstRow="1" firstCol="1" bandRow="1"/>
              <a:tblGrid>
                <a:gridCol w="10673080">
                  <a:extLst>
                    <a:ext uri="{9D8B030D-6E8A-4147-A177-3AD203B41FA5}">
                      <a16:colId xmlns:a16="http://schemas.microsoft.com/office/drawing/2014/main" val="401308231"/>
                    </a:ext>
                  </a:extLst>
                </a:gridCol>
              </a:tblGrid>
              <a:tr h="267987">
                <a:tc>
                  <a:txBody>
                    <a:bodyPr/>
                    <a:lstStyle/>
                    <a:p>
                      <a:pPr marL="0" lvl="0" indent="0" algn="l" fontAlgn="auto">
                        <a:spcAft>
                          <a:spcPts val="0"/>
                        </a:spcAft>
                        <a:buSzPts val="1000"/>
                        <a:buFont typeface="Arial Narrow" panose="020B0606020202030204" pitchFamily="34" charset="0"/>
                        <a:buNone/>
                      </a:pPr>
                      <a:r>
                        <a:rPr lang="en-GB" sz="14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EQ3.1 How efficient has ECW been in terms of </a:t>
                      </a:r>
                      <a:r>
                        <a:rPr lang="en-GB" sz="1400" b="0" kern="1400" dirty="0">
                          <a:solidFill>
                            <a:srgbClr val="000000"/>
                          </a:solidFill>
                          <a:effectLst/>
                          <a:latin typeface="Tahoma" panose="020B0604030504040204" pitchFamily="34" charset="0"/>
                          <a:ea typeface="Tahoma" panose="020B0604030504040204" pitchFamily="34" charset="0"/>
                          <a:cs typeface="Tahoma" panose="020B0604030504040204" pitchFamily="34" charset="0"/>
                        </a:rPr>
                        <a:t>timely and transparent processes for its investment windows? </a:t>
                      </a:r>
                      <a:endParaRPr lang="en-GB" sz="1400" b="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rgbClr val="E0684B"/>
                      </a:solidFill>
                      <a:prstDash val="solid"/>
                      <a:round/>
                      <a:headEnd type="none" w="med" len="med"/>
                      <a:tailEnd type="none" w="med" len="med"/>
                    </a:lnL>
                    <a:lnR w="12700" cap="flat" cmpd="sng" algn="ctr">
                      <a:solidFill>
                        <a:srgbClr val="E0684B"/>
                      </a:solidFill>
                      <a:prstDash val="solid"/>
                      <a:round/>
                      <a:headEnd type="none" w="med" len="med"/>
                      <a:tailEnd type="none" w="med" len="med"/>
                    </a:lnR>
                    <a:lnT w="12700" cap="flat" cmpd="sng" algn="ctr">
                      <a:solidFill>
                        <a:srgbClr val="E0684B"/>
                      </a:solidFill>
                      <a:prstDash val="solid"/>
                      <a:round/>
                      <a:headEnd type="none" w="med" len="med"/>
                      <a:tailEnd type="none" w="med" len="med"/>
                    </a:lnT>
                    <a:lnB w="12700" cap="flat" cmpd="sng" algn="ctr">
                      <a:solidFill>
                        <a:srgbClr val="E0684B"/>
                      </a:solidFill>
                      <a:prstDash val="solid"/>
                      <a:round/>
                      <a:headEnd type="none" w="med" len="med"/>
                      <a:tailEnd type="none" w="med" len="med"/>
                    </a:lnB>
                    <a:noFill/>
                  </a:tcPr>
                </a:tc>
                <a:extLst>
                  <a:ext uri="{0D108BD9-81ED-4DB2-BD59-A6C34878D82A}">
                    <a16:rowId xmlns:a16="http://schemas.microsoft.com/office/drawing/2014/main" val="330122652"/>
                  </a:ext>
                </a:extLst>
              </a:tr>
              <a:tr h="267987">
                <a:tc>
                  <a:txBody>
                    <a:bodyPr/>
                    <a:lstStyle/>
                    <a:p>
                      <a:pPr marL="0" lvl="0" indent="0" algn="l" fontAlgn="auto">
                        <a:spcAft>
                          <a:spcPts val="0"/>
                        </a:spcAft>
                        <a:buSzPts val="1000"/>
                        <a:buFont typeface="Arial Narrow" panose="020B0606020202030204" pitchFamily="34" charset="0"/>
                        <a:buNone/>
                      </a:pPr>
                      <a:r>
                        <a:rPr lang="en-GB" sz="14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EQ3.2 </a:t>
                      </a:r>
                      <a:r>
                        <a:rPr lang="en-GB" sz="1400" b="0" kern="1400" dirty="0">
                          <a:solidFill>
                            <a:srgbClr val="000000"/>
                          </a:solidFill>
                          <a:effectLst/>
                          <a:latin typeface="Tahoma" panose="020B0604030504040204" pitchFamily="34" charset="0"/>
                          <a:ea typeface="Tahoma" panose="020B0604030504040204" pitchFamily="34" charset="0"/>
                          <a:cs typeface="Tahoma" panose="020B0604030504040204" pitchFamily="34" charset="0"/>
                        </a:rPr>
                        <a:t>How effective and efficient have ECW's overall governance arrangements been?</a:t>
                      </a:r>
                      <a:endParaRPr lang="en-GB" sz="1400" b="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rgbClr val="E0684B"/>
                      </a:solidFill>
                      <a:prstDash val="solid"/>
                      <a:round/>
                      <a:headEnd type="none" w="med" len="med"/>
                      <a:tailEnd type="none" w="med" len="med"/>
                    </a:lnL>
                    <a:lnR w="12700" cap="flat" cmpd="sng" algn="ctr">
                      <a:solidFill>
                        <a:srgbClr val="E0684B"/>
                      </a:solidFill>
                      <a:prstDash val="solid"/>
                      <a:round/>
                      <a:headEnd type="none" w="med" len="med"/>
                      <a:tailEnd type="none" w="med" len="med"/>
                    </a:lnR>
                    <a:lnT w="12700" cap="flat" cmpd="sng" algn="ctr">
                      <a:solidFill>
                        <a:srgbClr val="E0684B"/>
                      </a:solidFill>
                      <a:prstDash val="solid"/>
                      <a:round/>
                      <a:headEnd type="none" w="med" len="med"/>
                      <a:tailEnd type="none" w="med" len="med"/>
                    </a:lnT>
                    <a:lnB w="12700" cap="flat" cmpd="sng" algn="ctr">
                      <a:solidFill>
                        <a:srgbClr val="E0684B"/>
                      </a:solidFill>
                      <a:prstDash val="solid"/>
                      <a:round/>
                      <a:headEnd type="none" w="med" len="med"/>
                      <a:tailEnd type="none" w="med" len="med"/>
                    </a:lnB>
                  </a:tcPr>
                </a:tc>
                <a:extLst>
                  <a:ext uri="{0D108BD9-81ED-4DB2-BD59-A6C34878D82A}">
                    <a16:rowId xmlns:a16="http://schemas.microsoft.com/office/drawing/2014/main" val="3063108283"/>
                  </a:ext>
                </a:extLst>
              </a:tr>
              <a:tr h="267987">
                <a:tc>
                  <a:txBody>
                    <a:bodyPr/>
                    <a:lstStyle/>
                    <a:p>
                      <a:pPr marL="0" lvl="0" indent="0" algn="l" fontAlgn="auto">
                        <a:spcAft>
                          <a:spcPts val="0"/>
                        </a:spcAft>
                        <a:buSzPts val="1000"/>
                        <a:buFont typeface="Arial Narrow" panose="020B0606020202030204" pitchFamily="34" charset="0"/>
                        <a:buNone/>
                      </a:pPr>
                      <a:r>
                        <a:rPr lang="en-GB" sz="14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EQ3.3</a:t>
                      </a:r>
                      <a:r>
                        <a:rPr lang="en-GB" sz="1400" b="0" baseline="0" dirty="0">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lang="en-GB" sz="14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How efficient has ECW been in terms of </a:t>
                      </a:r>
                      <a:r>
                        <a:rPr lang="en-GB" sz="1400" b="0" kern="1400" dirty="0">
                          <a:solidFill>
                            <a:srgbClr val="000000"/>
                          </a:solidFill>
                          <a:effectLst/>
                          <a:latin typeface="Tahoma" panose="020B0604030504040204" pitchFamily="34" charset="0"/>
                          <a:ea typeface="Tahoma" panose="020B0604030504040204" pitchFamily="34" charset="0"/>
                          <a:cs typeface="Tahoma" panose="020B0604030504040204" pitchFamily="34" charset="0"/>
                        </a:rPr>
                        <a:t>geographical and thematic balance (including gender and diversity dimensions) in its investment portfolio?</a:t>
                      </a:r>
                      <a:endParaRPr lang="en-GB" sz="1400" b="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rgbClr val="E0684B"/>
                      </a:solidFill>
                      <a:prstDash val="solid"/>
                      <a:round/>
                      <a:headEnd type="none" w="med" len="med"/>
                      <a:tailEnd type="none" w="med" len="med"/>
                    </a:lnL>
                    <a:lnR w="12700" cap="flat" cmpd="sng" algn="ctr">
                      <a:solidFill>
                        <a:srgbClr val="E0684B"/>
                      </a:solidFill>
                      <a:prstDash val="solid"/>
                      <a:round/>
                      <a:headEnd type="none" w="med" len="med"/>
                      <a:tailEnd type="none" w="med" len="med"/>
                    </a:lnR>
                    <a:lnT w="12700" cap="flat" cmpd="sng" algn="ctr">
                      <a:solidFill>
                        <a:srgbClr val="E0684B"/>
                      </a:solidFill>
                      <a:prstDash val="solid"/>
                      <a:round/>
                      <a:headEnd type="none" w="med" len="med"/>
                      <a:tailEnd type="none" w="med" len="med"/>
                    </a:lnT>
                    <a:lnB w="12700" cap="flat" cmpd="sng" algn="ctr">
                      <a:solidFill>
                        <a:srgbClr val="E0684B"/>
                      </a:solidFill>
                      <a:prstDash val="solid"/>
                      <a:round/>
                      <a:headEnd type="none" w="med" len="med"/>
                      <a:tailEnd type="none" w="med" len="med"/>
                    </a:lnB>
                  </a:tcPr>
                </a:tc>
                <a:extLst>
                  <a:ext uri="{0D108BD9-81ED-4DB2-BD59-A6C34878D82A}">
                    <a16:rowId xmlns:a16="http://schemas.microsoft.com/office/drawing/2014/main" val="2728527039"/>
                  </a:ext>
                </a:extLst>
              </a:tr>
              <a:tr h="267987">
                <a:tc>
                  <a:txBody>
                    <a:bodyPr/>
                    <a:lstStyle/>
                    <a:p>
                      <a:pPr marL="0" lvl="0" indent="0" algn="l" fontAlgn="auto">
                        <a:spcAft>
                          <a:spcPts val="0"/>
                        </a:spcAft>
                        <a:buSzPts val="1000"/>
                        <a:buFont typeface="Arial Narrow" panose="020B0606020202030204" pitchFamily="34" charset="0"/>
                        <a:buNone/>
                      </a:pPr>
                      <a:r>
                        <a:rPr lang="en-GB" sz="14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EQ3.4</a:t>
                      </a:r>
                      <a:r>
                        <a:rPr lang="en-GB" sz="1400" b="0" baseline="0" dirty="0">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lang="en-GB" sz="14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How efficient has ECW been in terms of </a:t>
                      </a:r>
                      <a:r>
                        <a:rPr lang="en-GB" sz="1400" b="0" kern="1400" dirty="0">
                          <a:solidFill>
                            <a:srgbClr val="000000"/>
                          </a:solidFill>
                          <a:effectLst/>
                          <a:latin typeface="Tahoma" panose="020B0604030504040204" pitchFamily="34" charset="0"/>
                          <a:ea typeface="Tahoma" panose="020B0604030504040204" pitchFamily="34" charset="0"/>
                          <a:cs typeface="Tahoma" panose="020B0604030504040204" pitchFamily="34" charset="0"/>
                        </a:rPr>
                        <a:t>proportionate and economical uses of ECW and grant recipient resources (human and financial)?</a:t>
                      </a:r>
                      <a:endParaRPr lang="en-GB" sz="1400" b="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rgbClr val="E0684B"/>
                      </a:solidFill>
                      <a:prstDash val="solid"/>
                      <a:round/>
                      <a:headEnd type="none" w="med" len="med"/>
                      <a:tailEnd type="none" w="med" len="med"/>
                    </a:lnL>
                    <a:lnR w="12700" cap="flat" cmpd="sng" algn="ctr">
                      <a:solidFill>
                        <a:srgbClr val="E0684B"/>
                      </a:solidFill>
                      <a:prstDash val="solid"/>
                      <a:round/>
                      <a:headEnd type="none" w="med" len="med"/>
                      <a:tailEnd type="none" w="med" len="med"/>
                    </a:lnR>
                    <a:lnT w="12700" cap="flat" cmpd="sng" algn="ctr">
                      <a:solidFill>
                        <a:srgbClr val="E0684B"/>
                      </a:solidFill>
                      <a:prstDash val="solid"/>
                      <a:round/>
                      <a:headEnd type="none" w="med" len="med"/>
                      <a:tailEnd type="none" w="med" len="med"/>
                    </a:lnT>
                    <a:lnB w="12700" cap="flat" cmpd="sng" algn="ctr">
                      <a:solidFill>
                        <a:srgbClr val="E0684B"/>
                      </a:solidFill>
                      <a:prstDash val="solid"/>
                      <a:round/>
                      <a:headEnd type="none" w="med" len="med"/>
                      <a:tailEnd type="none" w="med" len="med"/>
                    </a:lnB>
                  </a:tcPr>
                </a:tc>
                <a:extLst>
                  <a:ext uri="{0D108BD9-81ED-4DB2-BD59-A6C34878D82A}">
                    <a16:rowId xmlns:a16="http://schemas.microsoft.com/office/drawing/2014/main" val="2397088443"/>
                  </a:ext>
                </a:extLst>
              </a:tr>
              <a:tr h="1646392">
                <a:tc>
                  <a:txBody>
                    <a:bodyPr/>
                    <a:lstStyle/>
                    <a:p>
                      <a:pPr marL="0" lvl="0" indent="0" algn="l" fontAlgn="auto">
                        <a:spcAft>
                          <a:spcPts val="0"/>
                        </a:spcAft>
                        <a:buSzPts val="1000"/>
                        <a:buFont typeface="Arial Narrow" panose="020B0606020202030204" pitchFamily="34" charset="0"/>
                        <a:buNone/>
                      </a:pPr>
                      <a:r>
                        <a:rPr lang="en-GB" sz="14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EQ3.5</a:t>
                      </a:r>
                      <a:r>
                        <a:rPr lang="en-GB" sz="1400" b="0" baseline="0" dirty="0">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lang="en-GB" sz="14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Organisational fitness: how well has ECW's organisation supported its performance in terms of:</a:t>
                      </a:r>
                      <a:endParaRPr lang="en-GB" sz="1400" b="0" dirty="0">
                        <a:effectLst/>
                        <a:latin typeface="Tahoma" panose="020B0604030504040204" pitchFamily="34" charset="0"/>
                        <a:ea typeface="Tahoma" panose="020B0604030504040204" pitchFamily="34" charset="0"/>
                        <a:cs typeface="Tahoma" panose="020B0604030504040204" pitchFamily="34" charset="0"/>
                      </a:endParaRPr>
                    </a:p>
                    <a:p>
                      <a:pPr marL="987425" lvl="0" indent="-342900" hangingPunct="0">
                        <a:lnSpc>
                          <a:spcPct val="110000"/>
                        </a:lnSpc>
                        <a:spcBef>
                          <a:spcPts val="200"/>
                        </a:spcBef>
                        <a:spcAft>
                          <a:spcPts val="200"/>
                        </a:spcAft>
                        <a:buFont typeface="Symbol" panose="05050102010706020507" pitchFamily="18" charset="2"/>
                        <a:buChar char=""/>
                      </a:pPr>
                      <a:r>
                        <a:rPr lang="en-GB" sz="1200" b="0" kern="1400" dirty="0">
                          <a:solidFill>
                            <a:srgbClr val="000000"/>
                          </a:solidFill>
                          <a:effectLst/>
                          <a:latin typeface="Tahoma" panose="020B0604030504040204" pitchFamily="34" charset="0"/>
                          <a:ea typeface="Tahoma" panose="020B0604030504040204" pitchFamily="34" charset="0"/>
                          <a:cs typeface="Tahoma" panose="020B0604030504040204" pitchFamily="34" charset="0"/>
                        </a:rPr>
                        <a:t>the Secretariat's structure, size, locations, coherence and communications?</a:t>
                      </a:r>
                      <a:endParaRPr lang="en-GB" sz="1200" b="0" dirty="0">
                        <a:effectLst/>
                        <a:latin typeface="Tahoma" panose="020B0604030504040204" pitchFamily="34" charset="0"/>
                        <a:ea typeface="Tahoma" panose="020B0604030504040204" pitchFamily="34" charset="0"/>
                        <a:cs typeface="Tahoma" panose="020B0604030504040204" pitchFamily="34" charset="0"/>
                      </a:endParaRPr>
                    </a:p>
                    <a:p>
                      <a:pPr marL="987425" lvl="0" indent="-342900" hangingPunct="0">
                        <a:lnSpc>
                          <a:spcPct val="110000"/>
                        </a:lnSpc>
                        <a:spcBef>
                          <a:spcPts val="200"/>
                        </a:spcBef>
                        <a:spcAft>
                          <a:spcPts val="200"/>
                        </a:spcAft>
                        <a:buFont typeface="Symbol" panose="05050102010706020507" pitchFamily="18" charset="2"/>
                        <a:buChar char=""/>
                      </a:pPr>
                      <a:r>
                        <a:rPr lang="en-GB" sz="1200" b="0" kern="1400" dirty="0">
                          <a:solidFill>
                            <a:srgbClr val="000000"/>
                          </a:solidFill>
                          <a:effectLst/>
                          <a:latin typeface="Tahoma" panose="020B0604030504040204" pitchFamily="34" charset="0"/>
                          <a:ea typeface="Tahoma" panose="020B0604030504040204" pitchFamily="34" charset="0"/>
                          <a:cs typeface="Tahoma" panose="020B0604030504040204" pitchFamily="34" charset="0"/>
                        </a:rPr>
                        <a:t>human resources and skills</a:t>
                      </a:r>
                      <a:endParaRPr lang="en-GB" sz="1200" b="0" dirty="0">
                        <a:effectLst/>
                        <a:latin typeface="Tahoma" panose="020B0604030504040204" pitchFamily="34" charset="0"/>
                        <a:ea typeface="Tahoma" panose="020B0604030504040204" pitchFamily="34" charset="0"/>
                        <a:cs typeface="Tahoma" panose="020B0604030504040204" pitchFamily="34" charset="0"/>
                      </a:endParaRPr>
                    </a:p>
                    <a:p>
                      <a:pPr marL="987425" lvl="0" indent="-342900" hangingPunct="0">
                        <a:lnSpc>
                          <a:spcPct val="110000"/>
                        </a:lnSpc>
                        <a:spcBef>
                          <a:spcPts val="200"/>
                        </a:spcBef>
                        <a:spcAft>
                          <a:spcPts val="200"/>
                        </a:spcAft>
                        <a:buFont typeface="Symbol" panose="05050102010706020507" pitchFamily="18" charset="2"/>
                        <a:buChar char=""/>
                      </a:pPr>
                      <a:r>
                        <a:rPr lang="en-GB" sz="1200" b="0" kern="1400" dirty="0">
                          <a:solidFill>
                            <a:srgbClr val="000000"/>
                          </a:solidFill>
                          <a:effectLst/>
                          <a:latin typeface="Tahoma" panose="020B0604030504040204" pitchFamily="34" charset="0"/>
                          <a:ea typeface="Tahoma" panose="020B0604030504040204" pitchFamily="34" charset="0"/>
                          <a:cs typeface="Tahoma" panose="020B0604030504040204" pitchFamily="34" charset="0"/>
                        </a:rPr>
                        <a:t>an organisational culture that reflects its objectives and values, including those for gender and equity?</a:t>
                      </a:r>
                      <a:endParaRPr lang="en-GB" sz="1200" b="0" dirty="0">
                        <a:effectLst/>
                        <a:latin typeface="Tahoma" panose="020B0604030504040204" pitchFamily="34" charset="0"/>
                        <a:ea typeface="Tahoma" panose="020B0604030504040204" pitchFamily="34" charset="0"/>
                        <a:cs typeface="Tahoma" panose="020B0604030504040204" pitchFamily="34" charset="0"/>
                      </a:endParaRPr>
                    </a:p>
                    <a:p>
                      <a:pPr marL="987425" lvl="0" indent="-342900" hangingPunct="0">
                        <a:lnSpc>
                          <a:spcPct val="110000"/>
                        </a:lnSpc>
                        <a:spcBef>
                          <a:spcPts val="200"/>
                        </a:spcBef>
                        <a:spcAft>
                          <a:spcPts val="200"/>
                        </a:spcAft>
                        <a:buFont typeface="Symbol" panose="05050102010706020507" pitchFamily="18" charset="2"/>
                        <a:buChar char=""/>
                      </a:pPr>
                      <a:r>
                        <a:rPr lang="en-GB" sz="1200" b="0" kern="1400" dirty="0">
                          <a:solidFill>
                            <a:srgbClr val="000000"/>
                          </a:solidFill>
                          <a:effectLst/>
                          <a:latin typeface="Tahoma" panose="020B0604030504040204" pitchFamily="34" charset="0"/>
                          <a:ea typeface="Tahoma" panose="020B0604030504040204" pitchFamily="34" charset="0"/>
                          <a:cs typeface="Tahoma" panose="020B0604030504040204" pitchFamily="34" charset="0"/>
                        </a:rPr>
                        <a:t>systems and processes for resource mobilisation?</a:t>
                      </a:r>
                      <a:endParaRPr lang="en-GB" sz="1200" b="0" dirty="0">
                        <a:effectLst/>
                        <a:latin typeface="Tahoma" panose="020B0604030504040204" pitchFamily="34" charset="0"/>
                        <a:ea typeface="Tahoma" panose="020B0604030504040204" pitchFamily="34" charset="0"/>
                        <a:cs typeface="Tahoma" panose="020B0604030504040204" pitchFamily="34" charset="0"/>
                      </a:endParaRPr>
                    </a:p>
                    <a:p>
                      <a:pPr marL="987425" lvl="0" indent="-342900" hangingPunct="0">
                        <a:lnSpc>
                          <a:spcPct val="110000"/>
                        </a:lnSpc>
                        <a:spcBef>
                          <a:spcPts val="200"/>
                        </a:spcBef>
                        <a:spcAft>
                          <a:spcPts val="200"/>
                        </a:spcAft>
                        <a:buFont typeface="Symbol" panose="05050102010706020507" pitchFamily="18" charset="2"/>
                        <a:buChar char=""/>
                      </a:pPr>
                      <a:r>
                        <a:rPr lang="en-GB" sz="1200" b="0" kern="1400" dirty="0">
                          <a:solidFill>
                            <a:srgbClr val="000000"/>
                          </a:solidFill>
                          <a:effectLst/>
                          <a:latin typeface="Tahoma" panose="020B0604030504040204" pitchFamily="34" charset="0"/>
                          <a:ea typeface="Tahoma" panose="020B0604030504040204" pitchFamily="34" charset="0"/>
                          <a:cs typeface="Tahoma" panose="020B0604030504040204" pitchFamily="34" charset="0"/>
                        </a:rPr>
                        <a:t>systems, processes and guidance for grant management?</a:t>
                      </a:r>
                      <a:endParaRPr lang="en-GB" sz="1200" b="0" dirty="0">
                        <a:effectLst/>
                        <a:latin typeface="Tahoma" panose="020B0604030504040204" pitchFamily="34" charset="0"/>
                        <a:ea typeface="Tahoma" panose="020B0604030504040204" pitchFamily="34" charset="0"/>
                        <a:cs typeface="Tahoma" panose="020B0604030504040204" pitchFamily="34" charset="0"/>
                      </a:endParaRPr>
                    </a:p>
                    <a:p>
                      <a:pPr marL="987425" lvl="0" indent="-342900" hangingPunct="0">
                        <a:lnSpc>
                          <a:spcPct val="110000"/>
                        </a:lnSpc>
                        <a:spcBef>
                          <a:spcPts val="200"/>
                        </a:spcBef>
                        <a:spcAft>
                          <a:spcPts val="200"/>
                        </a:spcAft>
                        <a:buFont typeface="Symbol" panose="05050102010706020507" pitchFamily="18" charset="2"/>
                        <a:buChar char=""/>
                      </a:pPr>
                      <a:r>
                        <a:rPr lang="en-GB" sz="1200" b="0" kern="1400" dirty="0">
                          <a:solidFill>
                            <a:srgbClr val="000000"/>
                          </a:solidFill>
                          <a:effectLst/>
                          <a:latin typeface="Tahoma" panose="020B0604030504040204" pitchFamily="34" charset="0"/>
                          <a:ea typeface="Tahoma" panose="020B0604030504040204" pitchFamily="34" charset="0"/>
                          <a:cs typeface="Tahoma" panose="020B0604030504040204" pitchFamily="34" charset="0"/>
                        </a:rPr>
                        <a:t>systems and processes for monitoring, performance management and learning?</a:t>
                      </a:r>
                      <a:endParaRPr lang="en-GB" sz="1200" b="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rgbClr val="E0684B"/>
                      </a:solidFill>
                      <a:prstDash val="solid"/>
                      <a:round/>
                      <a:headEnd type="none" w="med" len="med"/>
                      <a:tailEnd type="none" w="med" len="med"/>
                    </a:lnL>
                    <a:lnR w="12700" cap="flat" cmpd="sng" algn="ctr">
                      <a:solidFill>
                        <a:srgbClr val="E0684B"/>
                      </a:solidFill>
                      <a:prstDash val="solid"/>
                      <a:round/>
                      <a:headEnd type="none" w="med" len="med"/>
                      <a:tailEnd type="none" w="med" len="med"/>
                    </a:lnR>
                    <a:lnT w="12700" cap="flat" cmpd="sng" algn="ctr">
                      <a:solidFill>
                        <a:srgbClr val="E0684B"/>
                      </a:solidFill>
                      <a:prstDash val="solid"/>
                      <a:round/>
                      <a:headEnd type="none" w="med" len="med"/>
                      <a:tailEnd type="none" w="med" len="med"/>
                    </a:lnT>
                    <a:lnB w="12700" cap="flat" cmpd="sng" algn="ctr">
                      <a:solidFill>
                        <a:srgbClr val="E0684B"/>
                      </a:solidFill>
                      <a:prstDash val="solid"/>
                      <a:round/>
                      <a:headEnd type="none" w="med" len="med"/>
                      <a:tailEnd type="none" w="med" len="med"/>
                    </a:lnB>
                  </a:tcPr>
                </a:tc>
                <a:extLst>
                  <a:ext uri="{0D108BD9-81ED-4DB2-BD59-A6C34878D82A}">
                    <a16:rowId xmlns:a16="http://schemas.microsoft.com/office/drawing/2014/main" val="3402376852"/>
                  </a:ext>
                </a:extLst>
              </a:tr>
              <a:tr h="535973">
                <a:tc>
                  <a:txBody>
                    <a:bodyPr/>
                    <a:lstStyle/>
                    <a:p>
                      <a:pPr marL="0" lvl="0" indent="0" algn="l" fontAlgn="auto">
                        <a:spcAft>
                          <a:spcPts val="0"/>
                        </a:spcAft>
                        <a:buSzPts val="1000"/>
                        <a:buFont typeface="Arial Narrow" panose="020B0606020202030204" pitchFamily="34" charset="0"/>
                        <a:buNone/>
                      </a:pPr>
                      <a:r>
                        <a:rPr lang="en-GB" sz="14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EQ3.6</a:t>
                      </a:r>
                      <a:r>
                        <a:rPr lang="en-GB" sz="1400" b="0" baseline="0" dirty="0">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lang="en-GB" sz="14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To what extent have ECW's technical and cross-cutting functions (including on education, gender accountability, MHPSS, M&amp;E, reporting, and risk management) been working well in supporting progress towards the systemic and beneficiary outcomes?</a:t>
                      </a:r>
                      <a:endParaRPr lang="en-GB" sz="1400" b="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rgbClr val="E0684B"/>
                      </a:solidFill>
                      <a:prstDash val="solid"/>
                      <a:round/>
                      <a:headEnd type="none" w="med" len="med"/>
                      <a:tailEnd type="none" w="med" len="med"/>
                    </a:lnL>
                    <a:lnR w="12700" cap="flat" cmpd="sng" algn="ctr">
                      <a:solidFill>
                        <a:srgbClr val="E0684B"/>
                      </a:solidFill>
                      <a:prstDash val="solid"/>
                      <a:round/>
                      <a:headEnd type="none" w="med" len="med"/>
                      <a:tailEnd type="none" w="med" len="med"/>
                    </a:lnR>
                    <a:lnT w="12700" cap="flat" cmpd="sng" algn="ctr">
                      <a:solidFill>
                        <a:srgbClr val="E0684B"/>
                      </a:solidFill>
                      <a:prstDash val="solid"/>
                      <a:round/>
                      <a:headEnd type="none" w="med" len="med"/>
                      <a:tailEnd type="none" w="med" len="med"/>
                    </a:lnT>
                    <a:lnB w="12700" cap="flat" cmpd="sng" algn="ctr">
                      <a:solidFill>
                        <a:srgbClr val="E0684B"/>
                      </a:solidFill>
                      <a:prstDash val="solid"/>
                      <a:round/>
                      <a:headEnd type="none" w="med" len="med"/>
                      <a:tailEnd type="none" w="med" len="med"/>
                    </a:lnB>
                  </a:tcPr>
                </a:tc>
                <a:extLst>
                  <a:ext uri="{0D108BD9-81ED-4DB2-BD59-A6C34878D82A}">
                    <a16:rowId xmlns:a16="http://schemas.microsoft.com/office/drawing/2014/main" val="2983901282"/>
                  </a:ext>
                </a:extLst>
              </a:tr>
              <a:tr h="267987">
                <a:tc>
                  <a:txBody>
                    <a:bodyPr/>
                    <a:lstStyle/>
                    <a:p>
                      <a:pPr marL="0" lvl="0" indent="0" algn="l" fontAlgn="auto">
                        <a:spcAft>
                          <a:spcPts val="0"/>
                        </a:spcAft>
                        <a:buSzPts val="1000"/>
                        <a:buFont typeface="Arial Narrow" panose="020B0606020202030204" pitchFamily="34" charset="0"/>
                        <a:buNone/>
                      </a:pPr>
                      <a:r>
                        <a:rPr lang="en-GB" sz="14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EQ3.7</a:t>
                      </a:r>
                      <a:r>
                        <a:rPr lang="en-GB" sz="1400" b="0" baseline="0" dirty="0">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lang="en-GB" sz="14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What have been the strengths and weaknesses of ECW's hosting arrangements?</a:t>
                      </a:r>
                      <a:endParaRPr lang="en-GB" sz="1400" b="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rgbClr val="E0684B"/>
                      </a:solidFill>
                      <a:prstDash val="solid"/>
                      <a:round/>
                      <a:headEnd type="none" w="med" len="med"/>
                      <a:tailEnd type="none" w="med" len="med"/>
                    </a:lnL>
                    <a:lnR w="12700" cap="flat" cmpd="sng" algn="ctr">
                      <a:solidFill>
                        <a:srgbClr val="E0684B"/>
                      </a:solidFill>
                      <a:prstDash val="solid"/>
                      <a:round/>
                      <a:headEnd type="none" w="med" len="med"/>
                      <a:tailEnd type="none" w="med" len="med"/>
                    </a:lnR>
                    <a:lnT w="12700" cap="flat" cmpd="sng" algn="ctr">
                      <a:solidFill>
                        <a:srgbClr val="E0684B"/>
                      </a:solidFill>
                      <a:prstDash val="solid"/>
                      <a:round/>
                      <a:headEnd type="none" w="med" len="med"/>
                      <a:tailEnd type="none" w="med" len="med"/>
                    </a:lnT>
                    <a:lnB w="12700" cap="flat" cmpd="sng" algn="ctr">
                      <a:solidFill>
                        <a:srgbClr val="E0684B"/>
                      </a:solidFill>
                      <a:prstDash val="solid"/>
                      <a:round/>
                      <a:headEnd type="none" w="med" len="med"/>
                      <a:tailEnd type="none" w="med" len="med"/>
                    </a:lnB>
                  </a:tcPr>
                </a:tc>
                <a:extLst>
                  <a:ext uri="{0D108BD9-81ED-4DB2-BD59-A6C34878D82A}">
                    <a16:rowId xmlns:a16="http://schemas.microsoft.com/office/drawing/2014/main" val="2121296197"/>
                  </a:ext>
                </a:extLst>
              </a:tr>
              <a:tr h="535973">
                <a:tc>
                  <a:txBody>
                    <a:bodyPr/>
                    <a:lstStyle/>
                    <a:p>
                      <a:pPr marL="0" lvl="0" indent="0" algn="l" fontAlgn="auto">
                        <a:spcAft>
                          <a:spcPts val="0"/>
                        </a:spcAft>
                        <a:buSzPts val="1000"/>
                        <a:buFont typeface="Arial Narrow" panose="020B0606020202030204" pitchFamily="34" charset="0"/>
                        <a:buNone/>
                      </a:pPr>
                      <a:r>
                        <a:rPr lang="en-GB" sz="14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EQ3.8</a:t>
                      </a:r>
                      <a:r>
                        <a:rPr lang="en-GB" sz="1400" b="0" baseline="0" dirty="0">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lang="en-GB" sz="14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To what extent have ECW partners and other stakeholders aligned and harmonized their policies, plans and programmes to achieve ECW’s expected strategic results, and what has ECW done well/less well to influence this?</a:t>
                      </a:r>
                      <a:endParaRPr lang="en-GB" sz="1400" b="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rgbClr val="E0684B"/>
                      </a:solidFill>
                      <a:prstDash val="solid"/>
                      <a:round/>
                      <a:headEnd type="none" w="med" len="med"/>
                      <a:tailEnd type="none" w="med" len="med"/>
                    </a:lnL>
                    <a:lnR w="12700" cap="flat" cmpd="sng" algn="ctr">
                      <a:solidFill>
                        <a:srgbClr val="E0684B"/>
                      </a:solidFill>
                      <a:prstDash val="solid"/>
                      <a:round/>
                      <a:headEnd type="none" w="med" len="med"/>
                      <a:tailEnd type="none" w="med" len="med"/>
                    </a:lnR>
                    <a:lnT w="12700" cap="flat" cmpd="sng" algn="ctr">
                      <a:solidFill>
                        <a:srgbClr val="E0684B"/>
                      </a:solidFill>
                      <a:prstDash val="solid"/>
                      <a:round/>
                      <a:headEnd type="none" w="med" len="med"/>
                      <a:tailEnd type="none" w="med" len="med"/>
                    </a:lnT>
                    <a:lnB w="12700" cap="flat" cmpd="sng" algn="ctr">
                      <a:solidFill>
                        <a:srgbClr val="E0684B"/>
                      </a:solidFill>
                      <a:prstDash val="solid"/>
                      <a:round/>
                      <a:headEnd type="none" w="med" len="med"/>
                      <a:tailEnd type="none" w="med" len="med"/>
                    </a:lnB>
                  </a:tcPr>
                </a:tc>
                <a:extLst>
                  <a:ext uri="{0D108BD9-81ED-4DB2-BD59-A6C34878D82A}">
                    <a16:rowId xmlns:a16="http://schemas.microsoft.com/office/drawing/2014/main" val="1492636645"/>
                  </a:ext>
                </a:extLst>
              </a:tr>
            </a:tbl>
          </a:graphicData>
        </a:graphic>
      </p:graphicFrame>
    </p:spTree>
    <p:extLst>
      <p:ext uri="{BB962C8B-B14F-4D97-AF65-F5344CB8AC3E}">
        <p14:creationId xmlns:p14="http://schemas.microsoft.com/office/powerpoint/2010/main" val="15479697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720" y="249193"/>
            <a:ext cx="9301480" cy="1207833"/>
          </a:xfrm>
        </p:spPr>
        <p:txBody>
          <a:bodyPr>
            <a:noAutofit/>
          </a:bodyPr>
          <a:lstStyle/>
          <a:p>
            <a:r>
              <a:rPr lang="en-GB" sz="2800" b="1" dirty="0">
                <a:solidFill>
                  <a:srgbClr val="3B4A6A"/>
                </a:solidFill>
                <a:latin typeface="Tahoma" panose="020B0604030504040204" pitchFamily="34" charset="0"/>
                <a:ea typeface="Tahoma" panose="020B0604030504040204" pitchFamily="34" charset="0"/>
                <a:cs typeface="Tahoma" panose="020B0604030504040204" pitchFamily="34" charset="0"/>
              </a:rPr>
              <a:t>Key Question 4: How can ECW strengthen its positioning and performance over the next strategic period?</a:t>
            </a:r>
          </a:p>
        </p:txBody>
      </p:sp>
      <p:sp>
        <p:nvSpPr>
          <p:cNvPr id="3" name="Content Placeholder 2"/>
          <p:cNvSpPr>
            <a:spLocks noGrp="1"/>
          </p:cNvSpPr>
          <p:nvPr>
            <p:ph idx="1"/>
          </p:nvPr>
        </p:nvSpPr>
        <p:spPr>
          <a:xfrm>
            <a:off x="1216660" y="1179576"/>
            <a:ext cx="8229600" cy="4941797"/>
          </a:xfrm>
        </p:spPr>
        <p:txBody>
          <a:bodyPr>
            <a:normAutofit/>
          </a:bodyPr>
          <a:lstStyle/>
          <a:p>
            <a:pPr marL="0" indent="0">
              <a:buNone/>
            </a:pPr>
            <a:r>
              <a:rPr lang="en-GB" dirty="0">
                <a:latin typeface="Tahoma" panose="020B0604030504040204" pitchFamily="34" charset="0"/>
                <a:ea typeface="Tahoma" panose="020B0604030504040204" pitchFamily="34" charset="0"/>
                <a:cs typeface="Tahoma" panose="020B0604030504040204" pitchFamily="34" charset="0"/>
              </a:rPr>
              <a:t> </a:t>
            </a:r>
          </a:p>
          <a:p>
            <a:pPr marL="0" indent="0">
              <a:buNone/>
            </a:pPr>
            <a:endParaRPr lang="en-GB" dirty="0">
              <a:latin typeface="Tahoma" panose="020B0604030504040204" pitchFamily="34" charset="0"/>
              <a:ea typeface="Tahoma" panose="020B0604030504040204" pitchFamily="34" charset="0"/>
              <a:cs typeface="Tahoma" panose="020B0604030504040204" pitchFamily="34" charset="0"/>
            </a:endParaRPr>
          </a:p>
        </p:txBody>
      </p:sp>
      <p:sp>
        <p:nvSpPr>
          <p:cNvPr id="5" name="Slide Number Placeholder 4"/>
          <p:cNvSpPr>
            <a:spLocks noGrp="1"/>
          </p:cNvSpPr>
          <p:nvPr>
            <p:ph type="sldNum" sz="quarter" idx="12"/>
          </p:nvPr>
        </p:nvSpPr>
        <p:spPr/>
        <p:txBody>
          <a:bodyPr/>
          <a:lstStyle/>
          <a:p>
            <a:fld id="{BBE41127-3D30-4731-8800-3B0F2619CBBC}" type="slidenum">
              <a:rPr lang="en-GB" smtClean="0"/>
              <a:t>16</a:t>
            </a:fld>
            <a:endParaRPr lang="en-GB" dirty="0"/>
          </a:p>
        </p:txBody>
      </p:sp>
      <p:sp>
        <p:nvSpPr>
          <p:cNvPr id="6" name="Date Placeholder 5"/>
          <p:cNvSpPr>
            <a:spLocks noGrp="1"/>
          </p:cNvSpPr>
          <p:nvPr>
            <p:ph type="dt" sz="half" idx="10"/>
          </p:nvPr>
        </p:nvSpPr>
        <p:spPr/>
        <p:txBody>
          <a:bodyPr/>
          <a:lstStyle/>
          <a:p>
            <a:r>
              <a:rPr lang="en-US" dirty="0"/>
              <a:t>17 March 2022</a:t>
            </a:r>
            <a:endParaRPr lang="en-GB" dirty="0"/>
          </a:p>
        </p:txBody>
      </p:sp>
      <p:pic>
        <p:nvPicPr>
          <p:cNvPr id="9" name="Picture 2" descr="\\mok-filestore\main\Users\Office Documents\Website\Branding 2015\CMYK versions - for print\JPGs - 300dpi\Mokoro-logo_FullColour-onWhit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365125"/>
            <a:ext cx="1625984" cy="745864"/>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3"/>
          <p:cNvSpPr>
            <a:spLocks noGrp="1"/>
          </p:cNvSpPr>
          <p:nvPr>
            <p:ph type="ftr" sz="quarter" idx="11"/>
          </p:nvPr>
        </p:nvSpPr>
        <p:spPr>
          <a:xfrm>
            <a:off x="3339163" y="6367031"/>
            <a:ext cx="5251863" cy="365125"/>
          </a:xfrm>
        </p:spPr>
        <p:txBody>
          <a:bodyPr/>
          <a:lstStyle/>
          <a:p>
            <a:r>
              <a:rPr lang="en-US" dirty="0"/>
              <a:t>Organisational Evaluation of ECW - presentation of Inception Report to ExCom</a:t>
            </a: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1859599590"/>
              </p:ext>
            </p:extLst>
          </p:nvPr>
        </p:nvGraphicFramePr>
        <p:xfrm>
          <a:off x="838200" y="1975102"/>
          <a:ext cx="10515600" cy="3886204"/>
        </p:xfrm>
        <a:graphic>
          <a:graphicData uri="http://schemas.openxmlformats.org/drawingml/2006/table">
            <a:tbl>
              <a:tblPr firstRow="1" firstCol="1" bandRow="1"/>
              <a:tblGrid>
                <a:gridCol w="10515600">
                  <a:extLst>
                    <a:ext uri="{9D8B030D-6E8A-4147-A177-3AD203B41FA5}">
                      <a16:colId xmlns:a16="http://schemas.microsoft.com/office/drawing/2014/main" val="1275410261"/>
                    </a:ext>
                  </a:extLst>
                </a:gridCol>
              </a:tblGrid>
              <a:tr h="971551">
                <a:tc>
                  <a:txBody>
                    <a:bodyPr/>
                    <a:lstStyle/>
                    <a:p>
                      <a:pPr marL="0" lvl="0" indent="0" algn="l" fontAlgn="auto">
                        <a:spcAft>
                          <a:spcPts val="0"/>
                        </a:spcAft>
                        <a:buSzPts val="1000"/>
                        <a:buFont typeface="Arial Narrow" panose="020B0606020202030204" pitchFamily="34" charset="0"/>
                        <a:buNone/>
                      </a:pPr>
                      <a:r>
                        <a:rPr lang="en-GB" sz="24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EQ4.1</a:t>
                      </a:r>
                      <a:r>
                        <a:rPr lang="en-GB" sz="2400" b="0" baseline="0" dirty="0">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lang="en-GB" sz="24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How can ECW and its partners continue to strengthen the global framework for EiEPC?</a:t>
                      </a:r>
                      <a:r>
                        <a:rPr lang="en-GB" sz="2400" b="0" dirty="0">
                          <a:solidFill>
                            <a:srgbClr val="FFFFFF"/>
                          </a:solidFill>
                          <a:effectLst/>
                          <a:latin typeface="Tahoma" panose="020B0604030504040204" pitchFamily="34" charset="0"/>
                          <a:ea typeface="Tahoma" panose="020B0604030504040204" pitchFamily="34" charset="0"/>
                          <a:cs typeface="Tahoma" panose="020B0604030504040204" pitchFamily="34" charset="0"/>
                        </a:rPr>
                        <a:t> </a:t>
                      </a:r>
                      <a:endParaRPr lang="en-GB" sz="2400" b="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rgbClr val="E0684B"/>
                      </a:solidFill>
                      <a:prstDash val="solid"/>
                      <a:round/>
                      <a:headEnd type="none" w="med" len="med"/>
                      <a:tailEnd type="none" w="med" len="med"/>
                    </a:lnL>
                    <a:lnR w="12700" cap="flat" cmpd="sng" algn="ctr">
                      <a:solidFill>
                        <a:srgbClr val="E0684B"/>
                      </a:solidFill>
                      <a:prstDash val="solid"/>
                      <a:round/>
                      <a:headEnd type="none" w="med" len="med"/>
                      <a:tailEnd type="none" w="med" len="med"/>
                    </a:lnR>
                    <a:lnT w="12700" cap="flat" cmpd="sng" algn="ctr">
                      <a:solidFill>
                        <a:srgbClr val="E0684B"/>
                      </a:solidFill>
                      <a:prstDash val="solid"/>
                      <a:round/>
                      <a:headEnd type="none" w="med" len="med"/>
                      <a:tailEnd type="none" w="med" len="med"/>
                    </a:lnT>
                    <a:lnB w="12700" cap="flat" cmpd="sng" algn="ctr">
                      <a:solidFill>
                        <a:srgbClr val="E0684B"/>
                      </a:solidFill>
                      <a:prstDash val="solid"/>
                      <a:round/>
                      <a:headEnd type="none" w="med" len="med"/>
                      <a:tailEnd type="none" w="med" len="med"/>
                    </a:lnB>
                    <a:noFill/>
                  </a:tcPr>
                </a:tc>
                <a:extLst>
                  <a:ext uri="{0D108BD9-81ED-4DB2-BD59-A6C34878D82A}">
                    <a16:rowId xmlns:a16="http://schemas.microsoft.com/office/drawing/2014/main" val="3171550695"/>
                  </a:ext>
                </a:extLst>
              </a:tr>
              <a:tr h="971551">
                <a:tc>
                  <a:txBody>
                    <a:bodyPr/>
                    <a:lstStyle/>
                    <a:p>
                      <a:pPr marL="0" lvl="0" indent="0" algn="l" fontAlgn="auto">
                        <a:spcAft>
                          <a:spcPts val="0"/>
                        </a:spcAft>
                        <a:buSzPts val="1000"/>
                        <a:buFont typeface="Arial Narrow" panose="020B0606020202030204" pitchFamily="34" charset="0"/>
                        <a:buNone/>
                      </a:pPr>
                      <a:r>
                        <a:rPr lang="en-GB" sz="24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EQ4.2 What should be ECW's strategic priorities and level of ambition for its next strategic period?</a:t>
                      </a:r>
                      <a:endParaRPr lang="en-GB" sz="2400" b="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rgbClr val="E0684B"/>
                      </a:solidFill>
                      <a:prstDash val="solid"/>
                      <a:round/>
                      <a:headEnd type="none" w="med" len="med"/>
                      <a:tailEnd type="none" w="med" len="med"/>
                    </a:lnL>
                    <a:lnR w="12700" cap="flat" cmpd="sng" algn="ctr">
                      <a:solidFill>
                        <a:srgbClr val="E0684B"/>
                      </a:solidFill>
                      <a:prstDash val="solid"/>
                      <a:round/>
                      <a:headEnd type="none" w="med" len="med"/>
                      <a:tailEnd type="none" w="med" len="med"/>
                    </a:lnR>
                    <a:lnT w="12700" cap="flat" cmpd="sng" algn="ctr">
                      <a:solidFill>
                        <a:srgbClr val="E0684B"/>
                      </a:solidFill>
                      <a:prstDash val="solid"/>
                      <a:round/>
                      <a:headEnd type="none" w="med" len="med"/>
                      <a:tailEnd type="none" w="med" len="med"/>
                    </a:lnT>
                    <a:lnB w="12700" cap="flat" cmpd="sng" algn="ctr">
                      <a:solidFill>
                        <a:srgbClr val="E0684B"/>
                      </a:solidFill>
                      <a:prstDash val="solid"/>
                      <a:round/>
                      <a:headEnd type="none" w="med" len="med"/>
                      <a:tailEnd type="none" w="med" len="med"/>
                    </a:lnB>
                  </a:tcPr>
                </a:tc>
                <a:extLst>
                  <a:ext uri="{0D108BD9-81ED-4DB2-BD59-A6C34878D82A}">
                    <a16:rowId xmlns:a16="http://schemas.microsoft.com/office/drawing/2014/main" val="3468033917"/>
                  </a:ext>
                </a:extLst>
              </a:tr>
              <a:tr h="971551">
                <a:tc>
                  <a:txBody>
                    <a:bodyPr/>
                    <a:lstStyle/>
                    <a:p>
                      <a:pPr marL="0" lvl="0" indent="0" algn="l" fontAlgn="auto">
                        <a:spcAft>
                          <a:spcPts val="0"/>
                        </a:spcAft>
                        <a:buSzPts val="1000"/>
                        <a:buFont typeface="Arial Narrow" panose="020B0606020202030204" pitchFamily="34" charset="0"/>
                        <a:buNone/>
                      </a:pPr>
                      <a:r>
                        <a:rPr lang="en-GB" sz="24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EQ4.3</a:t>
                      </a:r>
                      <a:r>
                        <a:rPr lang="en-GB" sz="2400" b="0" baseline="0" dirty="0">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lang="en-GB" sz="24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How should ECW strengthen its investment modalities and overall portfolio?</a:t>
                      </a:r>
                      <a:endParaRPr lang="en-GB" sz="2400" b="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rgbClr val="E0684B"/>
                      </a:solidFill>
                      <a:prstDash val="solid"/>
                      <a:round/>
                      <a:headEnd type="none" w="med" len="med"/>
                      <a:tailEnd type="none" w="med" len="med"/>
                    </a:lnL>
                    <a:lnR w="12700" cap="flat" cmpd="sng" algn="ctr">
                      <a:solidFill>
                        <a:srgbClr val="E0684B"/>
                      </a:solidFill>
                      <a:prstDash val="solid"/>
                      <a:round/>
                      <a:headEnd type="none" w="med" len="med"/>
                      <a:tailEnd type="none" w="med" len="med"/>
                    </a:lnR>
                    <a:lnT w="12700" cap="flat" cmpd="sng" algn="ctr">
                      <a:solidFill>
                        <a:srgbClr val="E0684B"/>
                      </a:solidFill>
                      <a:prstDash val="solid"/>
                      <a:round/>
                      <a:headEnd type="none" w="med" len="med"/>
                      <a:tailEnd type="none" w="med" len="med"/>
                    </a:lnT>
                    <a:lnB w="12700" cap="flat" cmpd="sng" algn="ctr">
                      <a:solidFill>
                        <a:srgbClr val="E0684B"/>
                      </a:solidFill>
                      <a:prstDash val="solid"/>
                      <a:round/>
                      <a:headEnd type="none" w="med" len="med"/>
                      <a:tailEnd type="none" w="med" len="med"/>
                    </a:lnB>
                  </a:tcPr>
                </a:tc>
                <a:extLst>
                  <a:ext uri="{0D108BD9-81ED-4DB2-BD59-A6C34878D82A}">
                    <a16:rowId xmlns:a16="http://schemas.microsoft.com/office/drawing/2014/main" val="745476134"/>
                  </a:ext>
                </a:extLst>
              </a:tr>
              <a:tr h="971551">
                <a:tc>
                  <a:txBody>
                    <a:bodyPr/>
                    <a:lstStyle/>
                    <a:p>
                      <a:pPr marL="0" lvl="0" indent="0" algn="l" fontAlgn="auto">
                        <a:spcAft>
                          <a:spcPts val="0"/>
                        </a:spcAft>
                        <a:buSzPts val="1000"/>
                        <a:buFont typeface="Arial Narrow" panose="020B0606020202030204" pitchFamily="34" charset="0"/>
                        <a:buNone/>
                      </a:pPr>
                      <a:r>
                        <a:rPr lang="en-GB" sz="24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EQ4.4 How can ECW as an organisation strengthen its ability to deliver at both strategic and operational levels? </a:t>
                      </a:r>
                      <a:endParaRPr lang="en-GB" sz="2400" b="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rgbClr val="E0684B"/>
                      </a:solidFill>
                      <a:prstDash val="solid"/>
                      <a:round/>
                      <a:headEnd type="none" w="med" len="med"/>
                      <a:tailEnd type="none" w="med" len="med"/>
                    </a:lnL>
                    <a:lnR w="12700" cap="flat" cmpd="sng" algn="ctr">
                      <a:solidFill>
                        <a:srgbClr val="E0684B"/>
                      </a:solidFill>
                      <a:prstDash val="solid"/>
                      <a:round/>
                      <a:headEnd type="none" w="med" len="med"/>
                      <a:tailEnd type="none" w="med" len="med"/>
                    </a:lnR>
                    <a:lnT w="12700" cap="flat" cmpd="sng" algn="ctr">
                      <a:solidFill>
                        <a:srgbClr val="E0684B"/>
                      </a:solidFill>
                      <a:prstDash val="solid"/>
                      <a:round/>
                      <a:headEnd type="none" w="med" len="med"/>
                      <a:tailEnd type="none" w="med" len="med"/>
                    </a:lnT>
                    <a:lnB w="12700" cap="flat" cmpd="sng" algn="ctr">
                      <a:solidFill>
                        <a:srgbClr val="E0684B"/>
                      </a:solidFill>
                      <a:prstDash val="solid"/>
                      <a:round/>
                      <a:headEnd type="none" w="med" len="med"/>
                      <a:tailEnd type="none" w="med" len="med"/>
                    </a:lnB>
                  </a:tcPr>
                </a:tc>
                <a:extLst>
                  <a:ext uri="{0D108BD9-81ED-4DB2-BD59-A6C34878D82A}">
                    <a16:rowId xmlns:a16="http://schemas.microsoft.com/office/drawing/2014/main" val="1002931534"/>
                  </a:ext>
                </a:extLst>
              </a:tr>
            </a:tbl>
          </a:graphicData>
        </a:graphic>
      </p:graphicFrame>
    </p:spTree>
    <p:extLst>
      <p:ext uri="{BB962C8B-B14F-4D97-AF65-F5344CB8AC3E}">
        <p14:creationId xmlns:p14="http://schemas.microsoft.com/office/powerpoint/2010/main" val="28756155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720" y="346647"/>
            <a:ext cx="8229600" cy="634082"/>
          </a:xfrm>
        </p:spPr>
        <p:txBody>
          <a:bodyPr>
            <a:normAutofit fontScale="90000"/>
          </a:bodyPr>
          <a:lstStyle/>
          <a:p>
            <a:r>
              <a:rPr lang="en-GB" b="1" dirty="0">
                <a:solidFill>
                  <a:srgbClr val="3B4A6A"/>
                </a:solidFill>
                <a:latin typeface="Tahoma" panose="020B0604030504040204" pitchFamily="34" charset="0"/>
                <a:ea typeface="Tahoma" panose="020B0604030504040204" pitchFamily="34" charset="0"/>
                <a:cs typeface="Tahoma" panose="020B0604030504040204" pitchFamily="34" charset="0"/>
              </a:rPr>
              <a:t>Gender and Equity Approach</a:t>
            </a:r>
          </a:p>
        </p:txBody>
      </p:sp>
      <p:sp>
        <p:nvSpPr>
          <p:cNvPr id="3" name="Content Placeholder 2"/>
          <p:cNvSpPr>
            <a:spLocks noGrp="1"/>
          </p:cNvSpPr>
          <p:nvPr>
            <p:ph idx="1"/>
          </p:nvPr>
        </p:nvSpPr>
        <p:spPr>
          <a:xfrm>
            <a:off x="838200" y="1188720"/>
            <a:ext cx="9311640" cy="4932653"/>
          </a:xfrm>
        </p:spPr>
        <p:txBody>
          <a:bodyPr>
            <a:normAutofit fontScale="77500" lnSpcReduction="20000"/>
          </a:bodyPr>
          <a:lstStyle/>
          <a:p>
            <a:pPr marL="0" indent="0">
              <a:lnSpc>
                <a:spcPct val="120000"/>
              </a:lnSpc>
              <a:buNone/>
            </a:pPr>
            <a:r>
              <a:rPr lang="en-GB" dirty="0">
                <a:latin typeface="Tahoma" panose="020B0604030504040204" pitchFamily="34" charset="0"/>
                <a:ea typeface="Tahoma" panose="020B0604030504040204" pitchFamily="34" charset="0"/>
                <a:cs typeface="Tahoma" panose="020B0604030504040204" pitchFamily="34" charset="0"/>
              </a:rPr>
              <a:t>Gender specialist on the team, with dual role: (a) ensure mainstreaming of gender and diversity across the evaluation; (b) conduct her own data collection and analysis at three levels of the evaluation:</a:t>
            </a:r>
          </a:p>
          <a:p>
            <a:pPr>
              <a:lnSpc>
                <a:spcPct val="120000"/>
              </a:lnSpc>
              <a:spcBef>
                <a:spcPts val="300"/>
              </a:spcBef>
              <a:spcAft>
                <a:spcPts val="300"/>
              </a:spcAft>
              <a:buFont typeface="Wingdings" panose="05000000000000000000" pitchFamily="2" charset="2"/>
              <a:buChar char="Ø"/>
            </a:pPr>
            <a:r>
              <a:rPr lang="en-GB" sz="2600" i="1" dirty="0">
                <a:latin typeface="Tahoma" panose="020B0604030504040204" pitchFamily="34" charset="0"/>
                <a:ea typeface="Tahoma" panose="020B0604030504040204" pitchFamily="34" charset="0"/>
                <a:cs typeface="Tahoma" panose="020B0604030504040204" pitchFamily="34" charset="0"/>
              </a:rPr>
              <a:t>Strategic level</a:t>
            </a:r>
            <a:r>
              <a:rPr lang="en-GB" sz="2600" dirty="0">
                <a:latin typeface="Tahoma" panose="020B0604030504040204" pitchFamily="34" charset="0"/>
                <a:ea typeface="Tahoma" panose="020B0604030504040204" pitchFamily="34" charset="0"/>
                <a:cs typeface="Tahoma" panose="020B0604030504040204" pitchFamily="34" charset="0"/>
              </a:rPr>
              <a:t>: review quality of gender instrument and their uptake by secretariat staff</a:t>
            </a:r>
          </a:p>
          <a:p>
            <a:pPr>
              <a:lnSpc>
                <a:spcPct val="120000"/>
              </a:lnSpc>
              <a:spcBef>
                <a:spcPts val="300"/>
              </a:spcBef>
              <a:spcAft>
                <a:spcPts val="300"/>
              </a:spcAft>
              <a:buFont typeface="Wingdings" panose="05000000000000000000" pitchFamily="2" charset="2"/>
              <a:buChar char="Ø"/>
            </a:pPr>
            <a:r>
              <a:rPr lang="en-GB" sz="2600" i="1" dirty="0">
                <a:latin typeface="Tahoma" panose="020B0604030504040204" pitchFamily="34" charset="0"/>
                <a:ea typeface="Tahoma" panose="020B0604030504040204" pitchFamily="34" charset="0"/>
                <a:cs typeface="Tahoma" panose="020B0604030504040204" pitchFamily="34" charset="0"/>
              </a:rPr>
              <a:t>Organisational level: A</a:t>
            </a:r>
            <a:r>
              <a:rPr lang="en-GB" sz="2600" dirty="0">
                <a:latin typeface="Tahoma" panose="020B0604030504040204" pitchFamily="34" charset="0"/>
                <a:ea typeface="Tahoma" panose="020B0604030504040204" pitchFamily="34" charset="0"/>
                <a:cs typeface="Tahoma" panose="020B0604030504040204" pitchFamily="34" charset="0"/>
              </a:rPr>
              <a:t>pply selected UNCT SWAP gender scorecard indicators</a:t>
            </a:r>
          </a:p>
          <a:p>
            <a:pPr marL="400050" lvl="1" indent="0">
              <a:lnSpc>
                <a:spcPct val="120000"/>
              </a:lnSpc>
              <a:spcBef>
                <a:spcPts val="300"/>
              </a:spcBef>
              <a:spcAft>
                <a:spcPts val="300"/>
              </a:spcAft>
              <a:buNone/>
            </a:pPr>
            <a:r>
              <a:rPr lang="en-GB" sz="2300" dirty="0">
                <a:latin typeface="Tahoma" panose="020B0604030504040204" pitchFamily="34" charset="0"/>
                <a:ea typeface="Tahoma" panose="020B0604030504040204" pitchFamily="34" charset="0"/>
                <a:cs typeface="Tahoma" panose="020B0604030504040204" pitchFamily="34" charset="0"/>
              </a:rPr>
              <a:t>Strategic and organisational analysis will help to test ToC assumption 9: </a:t>
            </a:r>
            <a:r>
              <a:rPr lang="en-GB" sz="2300" i="1" dirty="0">
                <a:latin typeface="Tahoma" panose="020B0604030504040204" pitchFamily="34" charset="0"/>
                <a:ea typeface="Tahoma" panose="020B0604030504040204" pitchFamily="34" charset="0"/>
                <a:cs typeface="Tahoma" panose="020B0604030504040204" pitchFamily="34" charset="0"/>
              </a:rPr>
              <a:t>ECW policies, procedures and organisational culture ensure proper focus on gender, diversity and accountability</a:t>
            </a:r>
            <a:r>
              <a:rPr lang="en-GB" sz="2300" dirty="0">
                <a:latin typeface="Tahoma" panose="020B0604030504040204" pitchFamily="34" charset="0"/>
                <a:ea typeface="Tahoma" panose="020B0604030504040204" pitchFamily="34" charset="0"/>
                <a:cs typeface="Tahoma" panose="020B0604030504040204" pitchFamily="34" charset="0"/>
              </a:rPr>
              <a:t>. </a:t>
            </a:r>
          </a:p>
          <a:p>
            <a:pPr>
              <a:lnSpc>
                <a:spcPct val="120000"/>
              </a:lnSpc>
              <a:spcBef>
                <a:spcPts val="300"/>
              </a:spcBef>
              <a:spcAft>
                <a:spcPts val="300"/>
              </a:spcAft>
              <a:buFont typeface="Wingdings" panose="05000000000000000000" pitchFamily="2" charset="2"/>
              <a:buChar char="Ø"/>
            </a:pPr>
            <a:r>
              <a:rPr lang="en-GB" sz="2600" i="1" dirty="0">
                <a:latin typeface="Tahoma" panose="020B0604030504040204" pitchFamily="34" charset="0"/>
                <a:ea typeface="Tahoma" panose="020B0604030504040204" pitchFamily="34" charset="0"/>
                <a:cs typeface="Tahoma" panose="020B0604030504040204" pitchFamily="34" charset="0"/>
              </a:rPr>
              <a:t>Operational level:</a:t>
            </a:r>
            <a:r>
              <a:rPr lang="en-GB" sz="2600" dirty="0">
                <a:latin typeface="Tahoma" panose="020B0604030504040204" pitchFamily="34" charset="0"/>
                <a:ea typeface="Tahoma" panose="020B0604030504040204" pitchFamily="34" charset="0"/>
                <a:cs typeface="Tahoma" panose="020B0604030504040204" pitchFamily="34" charset="0"/>
              </a:rPr>
              <a:t> review recent ECW operational guidelines and successful grantee proposals for broad view on the translation of theory into practice.</a:t>
            </a:r>
          </a:p>
          <a:p>
            <a:pPr marL="0" indent="0">
              <a:lnSpc>
                <a:spcPct val="120000"/>
              </a:lnSpc>
              <a:buNone/>
            </a:pPr>
            <a:r>
              <a:rPr lang="en-GB" dirty="0">
                <a:latin typeface="Tahoma" panose="020B0604030504040204" pitchFamily="34" charset="0"/>
                <a:ea typeface="Tahoma" panose="020B0604030504040204" pitchFamily="34" charset="0"/>
                <a:cs typeface="Tahoma" panose="020B0604030504040204" pitchFamily="34" charset="0"/>
              </a:rPr>
              <a:t>ECW has agreed to a small contract amendment to allow some additional support to the gender analysis within the time constraints of OrgEval. </a:t>
            </a:r>
          </a:p>
        </p:txBody>
      </p:sp>
      <p:sp>
        <p:nvSpPr>
          <p:cNvPr id="5" name="Slide Number Placeholder 4"/>
          <p:cNvSpPr>
            <a:spLocks noGrp="1"/>
          </p:cNvSpPr>
          <p:nvPr>
            <p:ph type="sldNum" sz="quarter" idx="12"/>
          </p:nvPr>
        </p:nvSpPr>
        <p:spPr/>
        <p:txBody>
          <a:bodyPr/>
          <a:lstStyle/>
          <a:p>
            <a:fld id="{BBE41127-3D30-4731-8800-3B0F2619CBBC}" type="slidenum">
              <a:rPr lang="en-GB" smtClean="0"/>
              <a:t>17</a:t>
            </a:fld>
            <a:endParaRPr lang="en-GB" dirty="0"/>
          </a:p>
        </p:txBody>
      </p:sp>
      <p:sp>
        <p:nvSpPr>
          <p:cNvPr id="6" name="Date Placeholder 5"/>
          <p:cNvSpPr>
            <a:spLocks noGrp="1"/>
          </p:cNvSpPr>
          <p:nvPr>
            <p:ph type="dt" sz="half" idx="10"/>
          </p:nvPr>
        </p:nvSpPr>
        <p:spPr/>
        <p:txBody>
          <a:bodyPr/>
          <a:lstStyle/>
          <a:p>
            <a:r>
              <a:rPr lang="en-US" dirty="0"/>
              <a:t>17 March 2022</a:t>
            </a:r>
            <a:endParaRPr lang="en-GB" dirty="0"/>
          </a:p>
        </p:txBody>
      </p:sp>
      <p:pic>
        <p:nvPicPr>
          <p:cNvPr id="9" name="Picture 2" descr="\\mok-filestore\main\Users\Office Documents\Website\Branding 2015\CMYK versions - for print\JPGs - 300dpi\Mokoro-logo_FullColour-onWhit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365125"/>
            <a:ext cx="1625984" cy="745864"/>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3"/>
          <p:cNvSpPr>
            <a:spLocks noGrp="1"/>
          </p:cNvSpPr>
          <p:nvPr>
            <p:ph type="ftr" sz="quarter" idx="11"/>
          </p:nvPr>
        </p:nvSpPr>
        <p:spPr>
          <a:xfrm>
            <a:off x="3339163" y="6367031"/>
            <a:ext cx="5251863" cy="365125"/>
          </a:xfrm>
        </p:spPr>
        <p:txBody>
          <a:bodyPr/>
          <a:lstStyle/>
          <a:p>
            <a:r>
              <a:rPr lang="en-US" dirty="0"/>
              <a:t>Organisational Evaluation of ECW - presentation of Inception Report to ExCom</a:t>
            </a:r>
            <a:endParaRPr lang="en-GB" dirty="0"/>
          </a:p>
        </p:txBody>
      </p:sp>
    </p:spTree>
    <p:extLst>
      <p:ext uri="{BB962C8B-B14F-4D97-AF65-F5344CB8AC3E}">
        <p14:creationId xmlns:p14="http://schemas.microsoft.com/office/powerpoint/2010/main" val="25575432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720" y="346647"/>
            <a:ext cx="8229600" cy="634082"/>
          </a:xfrm>
        </p:spPr>
        <p:txBody>
          <a:bodyPr>
            <a:normAutofit fontScale="90000"/>
          </a:bodyPr>
          <a:lstStyle/>
          <a:p>
            <a:r>
              <a:rPr lang="en-GB" b="1" dirty="0">
                <a:solidFill>
                  <a:srgbClr val="3B4A6A"/>
                </a:solidFill>
                <a:latin typeface="Tahoma" panose="020B0604030504040204" pitchFamily="34" charset="0"/>
                <a:ea typeface="Tahoma" panose="020B0604030504040204" pitchFamily="34" charset="0"/>
                <a:cs typeface="Tahoma" panose="020B0604030504040204" pitchFamily="34" charset="0"/>
              </a:rPr>
              <a:t>Data Collection</a:t>
            </a:r>
          </a:p>
        </p:txBody>
      </p:sp>
      <p:sp>
        <p:nvSpPr>
          <p:cNvPr id="3" name="Content Placeholder 2"/>
          <p:cNvSpPr>
            <a:spLocks noGrp="1"/>
          </p:cNvSpPr>
          <p:nvPr>
            <p:ph idx="1"/>
          </p:nvPr>
        </p:nvSpPr>
        <p:spPr>
          <a:xfrm>
            <a:off x="838200" y="1200234"/>
            <a:ext cx="9897533" cy="5145435"/>
          </a:xfrm>
        </p:spPr>
        <p:txBody>
          <a:bodyPr>
            <a:normAutofit/>
          </a:bodyPr>
          <a:lstStyle/>
          <a:p>
            <a:pPr marL="539750" indent="-539750">
              <a:lnSpc>
                <a:spcPct val="100000"/>
              </a:lnSpc>
              <a:buFont typeface="Wingdings" panose="05000000000000000000" pitchFamily="2" charset="2"/>
              <a:buChar char="Ø"/>
            </a:pPr>
            <a:r>
              <a:rPr lang="en-GB" dirty="0">
                <a:latin typeface="Tahoma" panose="020B0604030504040204" pitchFamily="34" charset="0"/>
                <a:ea typeface="Tahoma" panose="020B0604030504040204" pitchFamily="34" charset="0"/>
                <a:cs typeface="Tahoma" panose="020B0604030504040204" pitchFamily="34" charset="0"/>
              </a:rPr>
              <a:t>Comprehensive review of operational governance documentation </a:t>
            </a:r>
          </a:p>
          <a:p>
            <a:pPr marL="539750" indent="-539750">
              <a:lnSpc>
                <a:spcPct val="100000"/>
              </a:lnSpc>
              <a:buFont typeface="Wingdings" panose="05000000000000000000" pitchFamily="2" charset="2"/>
              <a:buChar char="Ø"/>
            </a:pPr>
            <a:r>
              <a:rPr lang="en-GB" dirty="0">
                <a:latin typeface="Tahoma" panose="020B0604030504040204" pitchFamily="34" charset="0"/>
                <a:ea typeface="Tahoma" panose="020B0604030504040204" pitchFamily="34" charset="0"/>
                <a:cs typeface="Tahoma" panose="020B0604030504040204" pitchFamily="34" charset="0"/>
              </a:rPr>
              <a:t>Nested AF evaluation (including its own KIIs and e-survey of grantees)</a:t>
            </a:r>
          </a:p>
          <a:p>
            <a:pPr marL="539750" indent="-539750">
              <a:lnSpc>
                <a:spcPct val="100000"/>
              </a:lnSpc>
              <a:buFont typeface="Wingdings" panose="05000000000000000000" pitchFamily="2" charset="2"/>
              <a:buChar char="Ø"/>
            </a:pPr>
            <a:r>
              <a:rPr lang="en-GB" dirty="0">
                <a:latin typeface="Tahoma" panose="020B0604030504040204" pitchFamily="34" charset="0"/>
                <a:ea typeface="Tahoma" panose="020B0604030504040204" pitchFamily="34" charset="0"/>
                <a:cs typeface="Tahoma" panose="020B0604030504040204" pitchFamily="34" charset="0"/>
              </a:rPr>
              <a:t>FER and MYRP evaluation synthesis and follow–up of management responses</a:t>
            </a:r>
          </a:p>
          <a:p>
            <a:pPr marL="539750" indent="-539750">
              <a:lnSpc>
                <a:spcPct val="100000"/>
              </a:lnSpc>
              <a:buFont typeface="Wingdings" panose="05000000000000000000" pitchFamily="2" charset="2"/>
              <a:buChar char="Ø"/>
            </a:pPr>
            <a:r>
              <a:rPr lang="en-GB" dirty="0">
                <a:latin typeface="Tahoma" panose="020B0604030504040204" pitchFamily="34" charset="0"/>
                <a:ea typeface="Tahoma" panose="020B0604030504040204" pitchFamily="34" charset="0"/>
                <a:cs typeface="Tahoma" panose="020B0604030504040204" pitchFamily="34" charset="0"/>
              </a:rPr>
              <a:t>Analysis of overall grant portfolio</a:t>
            </a:r>
          </a:p>
          <a:p>
            <a:pPr marL="539750" indent="-539750">
              <a:lnSpc>
                <a:spcPct val="100000"/>
              </a:lnSpc>
              <a:buFont typeface="Wingdings" panose="05000000000000000000" pitchFamily="2" charset="2"/>
              <a:buChar char="Ø"/>
            </a:pPr>
            <a:r>
              <a:rPr lang="en-GB" dirty="0">
                <a:latin typeface="Tahoma" panose="020B0604030504040204" pitchFamily="34" charset="0"/>
                <a:ea typeface="Tahoma" panose="020B0604030504040204" pitchFamily="34" charset="0"/>
                <a:cs typeface="Tahoma" panose="020B0604030504040204" pitchFamily="34" charset="0"/>
              </a:rPr>
              <a:t>KIIs</a:t>
            </a:r>
          </a:p>
          <a:p>
            <a:pPr marL="539750" indent="-539750">
              <a:lnSpc>
                <a:spcPct val="100000"/>
              </a:lnSpc>
              <a:buFont typeface="Wingdings" panose="05000000000000000000" pitchFamily="2" charset="2"/>
              <a:buChar char="Ø"/>
            </a:pPr>
            <a:r>
              <a:rPr lang="en-GB" dirty="0">
                <a:latin typeface="Tahoma" panose="020B0604030504040204" pitchFamily="34" charset="0"/>
                <a:ea typeface="Tahoma" panose="020B0604030504040204" pitchFamily="34" charset="0"/>
                <a:cs typeface="Tahoma" panose="020B0604030504040204" pitchFamily="34" charset="0"/>
              </a:rPr>
              <a:t>Regular exchange and consultation on the Strategic Planning process</a:t>
            </a:r>
          </a:p>
        </p:txBody>
      </p:sp>
      <p:sp>
        <p:nvSpPr>
          <p:cNvPr id="5" name="Slide Number Placeholder 4"/>
          <p:cNvSpPr>
            <a:spLocks noGrp="1"/>
          </p:cNvSpPr>
          <p:nvPr>
            <p:ph type="sldNum" sz="quarter" idx="12"/>
          </p:nvPr>
        </p:nvSpPr>
        <p:spPr/>
        <p:txBody>
          <a:bodyPr/>
          <a:lstStyle/>
          <a:p>
            <a:fld id="{BBE41127-3D30-4731-8800-3B0F2619CBBC}" type="slidenum">
              <a:rPr lang="en-GB" smtClean="0"/>
              <a:t>18</a:t>
            </a:fld>
            <a:endParaRPr lang="en-GB" dirty="0"/>
          </a:p>
        </p:txBody>
      </p:sp>
      <p:sp>
        <p:nvSpPr>
          <p:cNvPr id="6" name="Date Placeholder 5"/>
          <p:cNvSpPr>
            <a:spLocks noGrp="1"/>
          </p:cNvSpPr>
          <p:nvPr>
            <p:ph type="dt" sz="half" idx="10"/>
          </p:nvPr>
        </p:nvSpPr>
        <p:spPr/>
        <p:txBody>
          <a:bodyPr/>
          <a:lstStyle/>
          <a:p>
            <a:r>
              <a:rPr lang="en-US" dirty="0"/>
              <a:t>17 March 2022</a:t>
            </a:r>
            <a:endParaRPr lang="en-GB" dirty="0"/>
          </a:p>
        </p:txBody>
      </p:sp>
      <p:pic>
        <p:nvPicPr>
          <p:cNvPr id="9" name="Picture 2" descr="\\mok-filestore\main\Users\Office Documents\Website\Branding 2015\CMYK versions - for print\JPGs - 300dpi\Mokoro-logo_FullColour-onWhit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365125"/>
            <a:ext cx="1625984" cy="745864"/>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3"/>
          <p:cNvSpPr>
            <a:spLocks noGrp="1"/>
          </p:cNvSpPr>
          <p:nvPr>
            <p:ph type="ftr" sz="quarter" idx="11"/>
          </p:nvPr>
        </p:nvSpPr>
        <p:spPr>
          <a:xfrm>
            <a:off x="3339163" y="6367031"/>
            <a:ext cx="5251863" cy="365125"/>
          </a:xfrm>
        </p:spPr>
        <p:txBody>
          <a:bodyPr/>
          <a:lstStyle/>
          <a:p>
            <a:r>
              <a:rPr lang="en-US" dirty="0"/>
              <a:t>Organisational Evaluation of ECW - presentation of Inception Report to ExCom</a:t>
            </a:r>
            <a:endParaRPr lang="en-GB" dirty="0"/>
          </a:p>
        </p:txBody>
      </p:sp>
    </p:spTree>
    <p:extLst>
      <p:ext uri="{BB962C8B-B14F-4D97-AF65-F5344CB8AC3E}">
        <p14:creationId xmlns:p14="http://schemas.microsoft.com/office/powerpoint/2010/main" val="42636764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720" y="346647"/>
            <a:ext cx="8229600" cy="634082"/>
          </a:xfrm>
        </p:spPr>
        <p:txBody>
          <a:bodyPr>
            <a:normAutofit fontScale="90000"/>
          </a:bodyPr>
          <a:lstStyle/>
          <a:p>
            <a:r>
              <a:rPr lang="en-GB" b="1" dirty="0">
                <a:solidFill>
                  <a:srgbClr val="3B4A6A"/>
                </a:solidFill>
                <a:latin typeface="Tahoma" panose="020B0604030504040204" pitchFamily="34" charset="0"/>
                <a:ea typeface="Tahoma" panose="020B0604030504040204" pitchFamily="34" charset="0"/>
                <a:cs typeface="Tahoma" panose="020B0604030504040204" pitchFamily="34" charset="0"/>
              </a:rPr>
              <a:t>Timetable</a:t>
            </a:r>
          </a:p>
        </p:txBody>
      </p:sp>
      <p:sp>
        <p:nvSpPr>
          <p:cNvPr id="5" name="Slide Number Placeholder 4"/>
          <p:cNvSpPr>
            <a:spLocks noGrp="1"/>
          </p:cNvSpPr>
          <p:nvPr>
            <p:ph type="sldNum" sz="quarter" idx="12"/>
          </p:nvPr>
        </p:nvSpPr>
        <p:spPr/>
        <p:txBody>
          <a:bodyPr/>
          <a:lstStyle/>
          <a:p>
            <a:fld id="{BBE41127-3D30-4731-8800-3B0F2619CBBC}" type="slidenum">
              <a:rPr lang="en-GB" smtClean="0"/>
              <a:t>19</a:t>
            </a:fld>
            <a:endParaRPr lang="en-GB" dirty="0"/>
          </a:p>
        </p:txBody>
      </p:sp>
      <p:sp>
        <p:nvSpPr>
          <p:cNvPr id="6" name="Date Placeholder 5"/>
          <p:cNvSpPr>
            <a:spLocks noGrp="1"/>
          </p:cNvSpPr>
          <p:nvPr>
            <p:ph type="dt" sz="half" idx="10"/>
          </p:nvPr>
        </p:nvSpPr>
        <p:spPr/>
        <p:txBody>
          <a:bodyPr/>
          <a:lstStyle/>
          <a:p>
            <a:r>
              <a:rPr lang="en-US" dirty="0"/>
              <a:t>17 March 2022</a:t>
            </a:r>
            <a:endParaRPr lang="en-GB" dirty="0"/>
          </a:p>
        </p:txBody>
      </p:sp>
      <p:pic>
        <p:nvPicPr>
          <p:cNvPr id="9" name="Picture 2" descr="\\mok-filestore\main\Users\Office Documents\Website\Branding 2015\CMYK versions - for print\JPGs - 300dpi\Mokoro-logo_FullColour-onWhit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365125"/>
            <a:ext cx="1625984" cy="745864"/>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3"/>
          <p:cNvSpPr>
            <a:spLocks noGrp="1"/>
          </p:cNvSpPr>
          <p:nvPr>
            <p:ph type="ftr" sz="quarter" idx="11"/>
          </p:nvPr>
        </p:nvSpPr>
        <p:spPr>
          <a:xfrm>
            <a:off x="3339163" y="6367031"/>
            <a:ext cx="5251863" cy="365125"/>
          </a:xfrm>
        </p:spPr>
        <p:txBody>
          <a:bodyPr/>
          <a:lstStyle/>
          <a:p>
            <a:r>
              <a:rPr lang="en-US" dirty="0"/>
              <a:t>Organisational Evaluation of ECW - presentation of Inception Report to ExCom</a:t>
            </a:r>
            <a:endParaRPr lang="en-GB" dirty="0"/>
          </a:p>
        </p:txBody>
      </p:sp>
      <p:pic>
        <p:nvPicPr>
          <p:cNvPr id="10" name="Picture 2"/>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607568" y="1563624"/>
            <a:ext cx="11249152" cy="31638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10776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968" y="331175"/>
            <a:ext cx="10237216" cy="634082"/>
          </a:xfrm>
        </p:spPr>
        <p:txBody>
          <a:bodyPr>
            <a:normAutofit fontScale="90000"/>
          </a:bodyPr>
          <a:lstStyle/>
          <a:p>
            <a:r>
              <a:rPr lang="en-GB" b="1" dirty="0">
                <a:solidFill>
                  <a:srgbClr val="3B4A6A"/>
                </a:solidFill>
                <a:latin typeface="Tahoma" panose="020B0604030504040204" pitchFamily="34" charset="0"/>
                <a:ea typeface="Tahoma" panose="020B0604030504040204" pitchFamily="34" charset="0"/>
                <a:cs typeface="Tahoma" panose="020B0604030504040204" pitchFamily="34" charset="0"/>
              </a:rPr>
              <a:t>Role and focus of Inception Report</a:t>
            </a:r>
          </a:p>
        </p:txBody>
      </p:sp>
      <p:sp>
        <p:nvSpPr>
          <p:cNvPr id="3" name="Content Placeholder 2"/>
          <p:cNvSpPr>
            <a:spLocks noGrp="1"/>
          </p:cNvSpPr>
          <p:nvPr>
            <p:ph idx="1"/>
          </p:nvPr>
        </p:nvSpPr>
        <p:spPr>
          <a:xfrm>
            <a:off x="1216660" y="984405"/>
            <a:ext cx="8229600" cy="5145435"/>
          </a:xfrm>
        </p:spPr>
        <p:txBody>
          <a:bodyPr>
            <a:normAutofit/>
          </a:bodyPr>
          <a:lstStyle/>
          <a:p>
            <a:pPr marL="0" indent="0">
              <a:buNone/>
            </a:pPr>
            <a:r>
              <a:rPr lang="en-GB" dirty="0">
                <a:latin typeface="Tahoma" panose="020B0604030504040204" pitchFamily="34" charset="0"/>
                <a:ea typeface="Tahoma" panose="020B0604030504040204" pitchFamily="34" charset="0"/>
                <a:cs typeface="Tahoma" panose="020B0604030504040204" pitchFamily="34" charset="0"/>
              </a:rPr>
              <a:t> </a:t>
            </a:r>
          </a:p>
          <a:p>
            <a:pPr marL="355600" indent="-355600">
              <a:lnSpc>
                <a:spcPct val="100000"/>
              </a:lnSpc>
              <a:buFont typeface="Wingdings" panose="05000000000000000000" pitchFamily="2" charset="2"/>
              <a:buChar char="Ø"/>
            </a:pPr>
            <a:r>
              <a:rPr lang="en-GB" dirty="0">
                <a:latin typeface="Tahoma" panose="020B0604030504040204" pitchFamily="34" charset="0"/>
                <a:ea typeface="Tahoma" panose="020B0604030504040204" pitchFamily="34" charset="0"/>
                <a:cs typeface="Tahoma" panose="020B0604030504040204" pitchFamily="34" charset="0"/>
              </a:rPr>
              <a:t>IR sets out a detailed methodology and work plan for the OrgEval </a:t>
            </a:r>
          </a:p>
          <a:p>
            <a:pPr>
              <a:lnSpc>
                <a:spcPct val="100000"/>
              </a:lnSpc>
              <a:buFont typeface="Wingdings" panose="05000000000000000000" pitchFamily="2" charset="2"/>
              <a:buChar char="Ø"/>
            </a:pPr>
            <a:r>
              <a:rPr lang="en-GB" dirty="0">
                <a:latin typeface="Tahoma" panose="020B0604030504040204" pitchFamily="34" charset="0"/>
                <a:ea typeface="Tahoma" panose="020B0604030504040204" pitchFamily="34" charset="0"/>
                <a:cs typeface="Tahoma" panose="020B0604030504040204" pitchFamily="34" charset="0"/>
              </a:rPr>
              <a:t> Presentation highlights main features </a:t>
            </a:r>
          </a:p>
          <a:p>
            <a:pPr marL="355600" indent="-355600">
              <a:lnSpc>
                <a:spcPct val="100000"/>
              </a:lnSpc>
              <a:buFont typeface="Wingdings" panose="05000000000000000000" pitchFamily="2" charset="2"/>
              <a:buChar char="Ø"/>
            </a:pPr>
            <a:r>
              <a:rPr lang="en-GB" dirty="0">
                <a:latin typeface="Tahoma" panose="020B0604030504040204" pitchFamily="34" charset="0"/>
                <a:ea typeface="Tahoma" panose="020B0604030504040204" pitchFamily="34" charset="0"/>
                <a:cs typeface="Tahoma" panose="020B0604030504040204" pitchFamily="34" charset="0"/>
              </a:rPr>
              <a:t>Special attention to links with Strategic Plan process</a:t>
            </a:r>
          </a:p>
          <a:p>
            <a:pPr>
              <a:buFont typeface="Wingdings" panose="05000000000000000000" pitchFamily="2" charset="2"/>
              <a:buChar char="Ø"/>
            </a:pPr>
            <a:endParaRPr lang="en-GB" dirty="0">
              <a:latin typeface="Tahoma" panose="020B0604030504040204" pitchFamily="34" charset="0"/>
              <a:ea typeface="Tahoma" panose="020B0604030504040204" pitchFamily="34" charset="0"/>
              <a:cs typeface="Tahoma" panose="020B0604030504040204" pitchFamily="34" charset="0"/>
            </a:endParaRPr>
          </a:p>
        </p:txBody>
      </p:sp>
      <p:sp>
        <p:nvSpPr>
          <p:cNvPr id="5" name="Slide Number Placeholder 4"/>
          <p:cNvSpPr>
            <a:spLocks noGrp="1"/>
          </p:cNvSpPr>
          <p:nvPr>
            <p:ph type="sldNum" sz="quarter" idx="12"/>
          </p:nvPr>
        </p:nvSpPr>
        <p:spPr/>
        <p:txBody>
          <a:bodyPr/>
          <a:lstStyle/>
          <a:p>
            <a:fld id="{BBE41127-3D30-4731-8800-3B0F2619CBBC}" type="slidenum">
              <a:rPr lang="en-GB" smtClean="0"/>
              <a:t>2</a:t>
            </a:fld>
            <a:endParaRPr lang="en-GB" dirty="0"/>
          </a:p>
        </p:txBody>
      </p:sp>
      <p:sp>
        <p:nvSpPr>
          <p:cNvPr id="6" name="Date Placeholder 5"/>
          <p:cNvSpPr>
            <a:spLocks noGrp="1"/>
          </p:cNvSpPr>
          <p:nvPr>
            <p:ph type="dt" sz="half" idx="10"/>
          </p:nvPr>
        </p:nvSpPr>
        <p:spPr/>
        <p:txBody>
          <a:bodyPr/>
          <a:lstStyle/>
          <a:p>
            <a:r>
              <a:rPr lang="en-US" dirty="0"/>
              <a:t>17 March 2022</a:t>
            </a:r>
            <a:endParaRPr lang="en-GB" dirty="0"/>
          </a:p>
        </p:txBody>
      </p:sp>
      <p:pic>
        <p:nvPicPr>
          <p:cNvPr id="9" name="Picture 2" descr="\\mok-filestore\main\Users\Office Documents\Website\Branding 2015\CMYK versions - for print\JPGs - 300dpi\Mokoro-logo_FullColour-onWhit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365125"/>
            <a:ext cx="1625984" cy="745864"/>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3"/>
          <p:cNvSpPr>
            <a:spLocks noGrp="1"/>
          </p:cNvSpPr>
          <p:nvPr>
            <p:ph type="ftr" sz="quarter" idx="11"/>
          </p:nvPr>
        </p:nvSpPr>
        <p:spPr>
          <a:xfrm>
            <a:off x="3339163" y="6367031"/>
            <a:ext cx="5251863" cy="365125"/>
          </a:xfrm>
        </p:spPr>
        <p:txBody>
          <a:bodyPr/>
          <a:lstStyle/>
          <a:p>
            <a:r>
              <a:rPr lang="en-US" dirty="0"/>
              <a:t>Organisational Evaluation of ECW - presentation of Inception Report to ExCom</a:t>
            </a:r>
            <a:endParaRPr lang="en-GB" dirty="0"/>
          </a:p>
        </p:txBody>
      </p:sp>
    </p:spTree>
    <p:extLst>
      <p:ext uri="{BB962C8B-B14F-4D97-AF65-F5344CB8AC3E}">
        <p14:creationId xmlns:p14="http://schemas.microsoft.com/office/powerpoint/2010/main" val="18688934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720" y="346647"/>
            <a:ext cx="9569704" cy="634082"/>
          </a:xfrm>
        </p:spPr>
        <p:txBody>
          <a:bodyPr>
            <a:normAutofit fontScale="90000"/>
          </a:bodyPr>
          <a:lstStyle/>
          <a:p>
            <a:r>
              <a:rPr lang="en-GB" b="1" dirty="0">
                <a:solidFill>
                  <a:srgbClr val="3B4A6A"/>
                </a:solidFill>
                <a:latin typeface="Tahoma" panose="020B0604030504040204" pitchFamily="34" charset="0"/>
                <a:ea typeface="Tahoma" panose="020B0604030504040204" pitchFamily="34" charset="0"/>
                <a:cs typeface="Tahoma" panose="020B0604030504040204" pitchFamily="34" charset="0"/>
              </a:rPr>
              <a:t>Emerging Issues – for review </a:t>
            </a:r>
            <a:r>
              <a:rPr lang="en-GB" sz="2700" b="1" dirty="0">
                <a:solidFill>
                  <a:srgbClr val="3B4A6A"/>
                </a:solidFill>
                <a:latin typeface="Tahoma" panose="020B0604030504040204" pitchFamily="34" charset="0"/>
                <a:ea typeface="Tahoma" panose="020B0604030504040204" pitchFamily="34" charset="0"/>
                <a:cs typeface="Tahoma" panose="020B0604030504040204" pitchFamily="34" charset="0"/>
              </a:rPr>
              <a:t>(1)</a:t>
            </a:r>
          </a:p>
        </p:txBody>
      </p:sp>
      <p:sp>
        <p:nvSpPr>
          <p:cNvPr id="3" name="Content Placeholder 2"/>
          <p:cNvSpPr>
            <a:spLocks noGrp="1"/>
          </p:cNvSpPr>
          <p:nvPr>
            <p:ph idx="1"/>
          </p:nvPr>
        </p:nvSpPr>
        <p:spPr>
          <a:xfrm>
            <a:off x="838199" y="1200234"/>
            <a:ext cx="9889067" cy="5145435"/>
          </a:xfrm>
        </p:spPr>
        <p:txBody>
          <a:bodyPr>
            <a:normAutofit fontScale="70000" lnSpcReduction="20000"/>
          </a:bodyPr>
          <a:lstStyle/>
          <a:p>
            <a:pPr marL="0" indent="0">
              <a:lnSpc>
                <a:spcPct val="120000"/>
              </a:lnSpc>
              <a:buNone/>
            </a:pPr>
            <a:r>
              <a:rPr lang="en-GB" i="1" dirty="0">
                <a:solidFill>
                  <a:srgbClr val="E0684B"/>
                </a:solidFill>
                <a:latin typeface="Tahoma" panose="020B0604030504040204" pitchFamily="34" charset="0"/>
                <a:ea typeface="Tahoma" panose="020B0604030504040204" pitchFamily="34" charset="0"/>
                <a:cs typeface="Tahoma" panose="020B0604030504040204" pitchFamily="34" charset="0"/>
              </a:rPr>
              <a:t>ECW as an evolving organisation </a:t>
            </a:r>
          </a:p>
          <a:p>
            <a:pPr marL="630238" lvl="0">
              <a:lnSpc>
                <a:spcPct val="120000"/>
              </a:lnSpc>
            </a:pPr>
            <a:r>
              <a:rPr lang="en-GB" dirty="0">
                <a:latin typeface="Tahoma" panose="020B0604030504040204" pitchFamily="34" charset="0"/>
                <a:ea typeface="Tahoma" panose="020B0604030504040204" pitchFamily="34" charset="0"/>
                <a:cs typeface="Tahoma" panose="020B0604030504040204" pitchFamily="34" charset="0"/>
              </a:rPr>
              <a:t>Does ECW need more formal structures to operate at scale? If so, how to retain ability to be innovative and entrepreneurial?</a:t>
            </a:r>
          </a:p>
          <a:p>
            <a:pPr marL="630238" lvl="0">
              <a:lnSpc>
                <a:spcPct val="120000"/>
              </a:lnSpc>
            </a:pPr>
            <a:r>
              <a:rPr lang="en-GB" dirty="0">
                <a:latin typeface="Tahoma" panose="020B0604030504040204" pitchFamily="34" charset="0"/>
                <a:ea typeface="Tahoma" panose="020B0604030504040204" pitchFamily="34" charset="0"/>
                <a:cs typeface="Tahoma" panose="020B0604030504040204" pitchFamily="34" charset="0"/>
              </a:rPr>
              <a:t>Are current governance arrangements effective for both advocacy and oversight?</a:t>
            </a:r>
          </a:p>
          <a:p>
            <a:pPr lvl="0">
              <a:lnSpc>
                <a:spcPct val="120000"/>
              </a:lnSpc>
            </a:pPr>
            <a:endParaRPr lang="en-GB" sz="500" dirty="0">
              <a:latin typeface="Tahoma" panose="020B0604030504040204" pitchFamily="34" charset="0"/>
              <a:ea typeface="Tahoma" panose="020B0604030504040204" pitchFamily="34" charset="0"/>
              <a:cs typeface="Tahoma" panose="020B0604030504040204" pitchFamily="34" charset="0"/>
            </a:endParaRPr>
          </a:p>
          <a:p>
            <a:pPr marL="0" indent="0">
              <a:lnSpc>
                <a:spcPct val="120000"/>
              </a:lnSpc>
              <a:buNone/>
            </a:pPr>
            <a:r>
              <a:rPr lang="en-GB" i="1" dirty="0">
                <a:solidFill>
                  <a:srgbClr val="E0684B"/>
                </a:solidFill>
                <a:latin typeface="Tahoma" panose="020B0604030504040204" pitchFamily="34" charset="0"/>
                <a:ea typeface="Tahoma" panose="020B0604030504040204" pitchFamily="34" charset="0"/>
                <a:cs typeface="Tahoma" panose="020B0604030504040204" pitchFamily="34" charset="0"/>
              </a:rPr>
              <a:t>Partnerships</a:t>
            </a:r>
          </a:p>
          <a:p>
            <a:pPr marL="630238">
              <a:lnSpc>
                <a:spcPct val="120000"/>
              </a:lnSpc>
            </a:pPr>
            <a:r>
              <a:rPr lang="en-GB" dirty="0">
                <a:latin typeface="Tahoma" panose="020B0604030504040204" pitchFamily="34" charset="0"/>
                <a:ea typeface="Tahoma" panose="020B0604030504040204" pitchFamily="34" charset="0"/>
                <a:cs typeface="Tahoma" panose="020B0604030504040204" pitchFamily="34" charset="0"/>
              </a:rPr>
              <a:t>Quality of partnerships and ECW's effectiveness as a partner?</a:t>
            </a:r>
          </a:p>
          <a:p>
            <a:pPr lvl="0">
              <a:lnSpc>
                <a:spcPct val="120000"/>
              </a:lnSpc>
            </a:pPr>
            <a:endParaRPr lang="en-GB" sz="500" dirty="0">
              <a:latin typeface="Tahoma" panose="020B0604030504040204" pitchFamily="34" charset="0"/>
              <a:ea typeface="Tahoma" panose="020B0604030504040204" pitchFamily="34" charset="0"/>
              <a:cs typeface="Tahoma" panose="020B0604030504040204" pitchFamily="34" charset="0"/>
            </a:endParaRPr>
          </a:p>
          <a:p>
            <a:pPr marL="0" indent="0">
              <a:lnSpc>
                <a:spcPct val="120000"/>
              </a:lnSpc>
              <a:buNone/>
            </a:pPr>
            <a:r>
              <a:rPr lang="en-GB" i="1" dirty="0">
                <a:solidFill>
                  <a:srgbClr val="E0684B"/>
                </a:solidFill>
                <a:latin typeface="Tahoma" panose="020B0604030504040204" pitchFamily="34" charset="0"/>
                <a:ea typeface="Tahoma" panose="020B0604030504040204" pitchFamily="34" charset="0"/>
                <a:cs typeface="Tahoma" panose="020B0604030504040204" pitchFamily="34" charset="0"/>
              </a:rPr>
              <a:t>Realism vs. ambition</a:t>
            </a:r>
          </a:p>
          <a:p>
            <a:pPr marL="630238" lvl="0">
              <a:lnSpc>
                <a:spcPct val="120000"/>
              </a:lnSpc>
            </a:pPr>
            <a:r>
              <a:rPr lang="en-GB" dirty="0">
                <a:latin typeface="Tahoma" panose="020B0604030504040204" pitchFamily="34" charset="0"/>
                <a:ea typeface="Tahoma" panose="020B0604030504040204" pitchFamily="34" charset="0"/>
                <a:cs typeface="Tahoma" panose="020B0604030504040204" pitchFamily="34" charset="0"/>
              </a:rPr>
              <a:t>Appropriate level of ambition?</a:t>
            </a:r>
          </a:p>
          <a:p>
            <a:pPr marL="630238" lvl="0">
              <a:lnSpc>
                <a:spcPct val="120000"/>
              </a:lnSpc>
            </a:pPr>
            <a:r>
              <a:rPr lang="en-GB" dirty="0">
                <a:latin typeface="Tahoma" panose="020B0604030504040204" pitchFamily="34" charset="0"/>
                <a:ea typeface="Tahoma" panose="020B0604030504040204" pitchFamily="34" charset="0"/>
                <a:cs typeface="Tahoma" panose="020B0604030504040204" pitchFamily="34" charset="0"/>
              </a:rPr>
              <a:t>Importance of catalytic/multiplier effects</a:t>
            </a:r>
          </a:p>
          <a:p>
            <a:pPr marL="630238" lvl="0">
              <a:lnSpc>
                <a:spcPct val="120000"/>
              </a:lnSpc>
            </a:pPr>
            <a:r>
              <a:rPr lang="en-US" dirty="0">
                <a:latin typeface="Tahoma" panose="020B0604030504040204" pitchFamily="34" charset="0"/>
                <a:ea typeface="Tahoma" panose="020B0604030504040204" pitchFamily="34" charset="0"/>
                <a:cs typeface="Tahoma" panose="020B0604030504040204" pitchFamily="34" charset="0"/>
              </a:rPr>
              <a:t>Breadth vs. depth</a:t>
            </a:r>
            <a:endParaRPr lang="en-GB" dirty="0">
              <a:latin typeface="Tahoma" panose="020B0604030504040204" pitchFamily="34" charset="0"/>
              <a:ea typeface="Tahoma" panose="020B0604030504040204" pitchFamily="34" charset="0"/>
              <a:cs typeface="Tahoma" panose="020B0604030504040204" pitchFamily="34" charset="0"/>
            </a:endParaRPr>
          </a:p>
        </p:txBody>
      </p:sp>
      <p:sp>
        <p:nvSpPr>
          <p:cNvPr id="5" name="Slide Number Placeholder 4"/>
          <p:cNvSpPr>
            <a:spLocks noGrp="1"/>
          </p:cNvSpPr>
          <p:nvPr>
            <p:ph type="sldNum" sz="quarter" idx="12"/>
          </p:nvPr>
        </p:nvSpPr>
        <p:spPr/>
        <p:txBody>
          <a:bodyPr/>
          <a:lstStyle/>
          <a:p>
            <a:fld id="{BBE41127-3D30-4731-8800-3B0F2619CBBC}" type="slidenum">
              <a:rPr lang="en-GB" smtClean="0"/>
              <a:t>20</a:t>
            </a:fld>
            <a:endParaRPr lang="en-GB" dirty="0"/>
          </a:p>
        </p:txBody>
      </p:sp>
      <p:sp>
        <p:nvSpPr>
          <p:cNvPr id="6" name="Date Placeholder 5"/>
          <p:cNvSpPr>
            <a:spLocks noGrp="1"/>
          </p:cNvSpPr>
          <p:nvPr>
            <p:ph type="dt" sz="half" idx="10"/>
          </p:nvPr>
        </p:nvSpPr>
        <p:spPr/>
        <p:txBody>
          <a:bodyPr/>
          <a:lstStyle/>
          <a:p>
            <a:r>
              <a:rPr lang="en-US" dirty="0"/>
              <a:t>17 March 2022</a:t>
            </a:r>
            <a:endParaRPr lang="en-GB" dirty="0"/>
          </a:p>
        </p:txBody>
      </p:sp>
      <p:pic>
        <p:nvPicPr>
          <p:cNvPr id="9" name="Picture 2" descr="\\mok-filestore\main\Users\Office Documents\Website\Branding 2015\CMYK versions - for print\JPGs - 300dpi\Mokoro-logo_FullColour-onWhit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365125"/>
            <a:ext cx="1625984" cy="745864"/>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3"/>
          <p:cNvSpPr>
            <a:spLocks noGrp="1"/>
          </p:cNvSpPr>
          <p:nvPr>
            <p:ph type="ftr" sz="quarter" idx="11"/>
          </p:nvPr>
        </p:nvSpPr>
        <p:spPr>
          <a:xfrm>
            <a:off x="3339163" y="6367031"/>
            <a:ext cx="5251863" cy="365125"/>
          </a:xfrm>
        </p:spPr>
        <p:txBody>
          <a:bodyPr/>
          <a:lstStyle/>
          <a:p>
            <a:r>
              <a:rPr lang="en-US" dirty="0"/>
              <a:t>Organisational Evaluation of ECW - presentation of Inception Report to ExCom</a:t>
            </a:r>
            <a:endParaRPr lang="en-GB" dirty="0"/>
          </a:p>
        </p:txBody>
      </p:sp>
    </p:spTree>
    <p:extLst>
      <p:ext uri="{BB962C8B-B14F-4D97-AF65-F5344CB8AC3E}">
        <p14:creationId xmlns:p14="http://schemas.microsoft.com/office/powerpoint/2010/main" val="38584740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720" y="346647"/>
            <a:ext cx="9386824" cy="634082"/>
          </a:xfrm>
        </p:spPr>
        <p:txBody>
          <a:bodyPr>
            <a:normAutofit fontScale="90000"/>
          </a:bodyPr>
          <a:lstStyle/>
          <a:p>
            <a:r>
              <a:rPr lang="en-GB" b="1" dirty="0">
                <a:solidFill>
                  <a:srgbClr val="3B4A6A"/>
                </a:solidFill>
                <a:latin typeface="Tahoma" panose="020B0604030504040204" pitchFamily="34" charset="0"/>
                <a:ea typeface="Tahoma" panose="020B0604030504040204" pitchFamily="34" charset="0"/>
                <a:cs typeface="Tahoma" panose="020B0604030504040204" pitchFamily="34" charset="0"/>
              </a:rPr>
              <a:t>Emerging Issues – for review </a:t>
            </a:r>
            <a:r>
              <a:rPr lang="en-GB" sz="2700" b="1" dirty="0">
                <a:solidFill>
                  <a:srgbClr val="3B4A6A"/>
                </a:solidFill>
                <a:latin typeface="Tahoma" panose="020B0604030504040204" pitchFamily="34" charset="0"/>
                <a:ea typeface="Tahoma" panose="020B0604030504040204" pitchFamily="34" charset="0"/>
                <a:cs typeface="Tahoma" panose="020B0604030504040204" pitchFamily="34" charset="0"/>
              </a:rPr>
              <a:t>(2)</a:t>
            </a:r>
          </a:p>
        </p:txBody>
      </p:sp>
      <p:sp>
        <p:nvSpPr>
          <p:cNvPr id="3" name="Content Placeholder 2"/>
          <p:cNvSpPr>
            <a:spLocks noGrp="1"/>
          </p:cNvSpPr>
          <p:nvPr>
            <p:ph idx="1"/>
          </p:nvPr>
        </p:nvSpPr>
        <p:spPr>
          <a:xfrm>
            <a:off x="838199" y="1200234"/>
            <a:ext cx="10049933" cy="5145435"/>
          </a:xfrm>
        </p:spPr>
        <p:txBody>
          <a:bodyPr>
            <a:normAutofit fontScale="70000" lnSpcReduction="20000"/>
          </a:bodyPr>
          <a:lstStyle/>
          <a:p>
            <a:pPr marL="0" indent="0">
              <a:lnSpc>
                <a:spcPct val="120000"/>
              </a:lnSpc>
              <a:buNone/>
            </a:pPr>
            <a:r>
              <a:rPr lang="en-GB" i="1" dirty="0">
                <a:solidFill>
                  <a:srgbClr val="E0684B"/>
                </a:solidFill>
                <a:latin typeface="Tahoma" panose="020B0604030504040204" pitchFamily="34" charset="0"/>
                <a:ea typeface="Tahoma" panose="020B0604030504040204" pitchFamily="34" charset="0"/>
                <a:cs typeface="Tahoma" panose="020B0604030504040204" pitchFamily="34" charset="0"/>
              </a:rPr>
              <a:t>Fund or agency? (wholesale or retail?)</a:t>
            </a:r>
          </a:p>
          <a:p>
            <a:pPr marL="712788" lvl="0">
              <a:lnSpc>
                <a:spcPct val="120000"/>
              </a:lnSpc>
            </a:pPr>
            <a:r>
              <a:rPr lang="en-GB" dirty="0">
                <a:latin typeface="Tahoma" panose="020B0604030504040204" pitchFamily="34" charset="0"/>
                <a:ea typeface="Tahoma" panose="020B0604030504040204" pitchFamily="34" charset="0"/>
                <a:cs typeface="Tahoma" panose="020B0604030504040204" pitchFamily="34" charset="0"/>
              </a:rPr>
              <a:t>Complex choices that have direct implications for ECW staff requirements (skill sets and numbers)</a:t>
            </a:r>
          </a:p>
          <a:p>
            <a:pPr lvl="0">
              <a:lnSpc>
                <a:spcPct val="120000"/>
              </a:lnSpc>
            </a:pPr>
            <a:endParaRPr lang="en-GB" sz="500" dirty="0">
              <a:latin typeface="Tahoma" panose="020B0604030504040204" pitchFamily="34" charset="0"/>
              <a:ea typeface="Tahoma" panose="020B0604030504040204" pitchFamily="34" charset="0"/>
              <a:cs typeface="Tahoma" panose="020B0604030504040204" pitchFamily="34" charset="0"/>
            </a:endParaRPr>
          </a:p>
          <a:p>
            <a:pPr marL="0" indent="0">
              <a:lnSpc>
                <a:spcPct val="120000"/>
              </a:lnSpc>
              <a:buNone/>
            </a:pPr>
            <a:r>
              <a:rPr lang="en-GB" i="1" dirty="0">
                <a:solidFill>
                  <a:srgbClr val="E0684B"/>
                </a:solidFill>
                <a:latin typeface="Tahoma" panose="020B0604030504040204" pitchFamily="34" charset="0"/>
                <a:ea typeface="Tahoma" panose="020B0604030504040204" pitchFamily="34" charset="0"/>
                <a:cs typeface="Tahoma" panose="020B0604030504040204" pitchFamily="34" charset="0"/>
              </a:rPr>
              <a:t>Unfinished business</a:t>
            </a:r>
          </a:p>
          <a:p>
            <a:pPr marL="712788" lvl="0">
              <a:lnSpc>
                <a:spcPct val="120000"/>
              </a:lnSpc>
            </a:pPr>
            <a:r>
              <a:rPr lang="en-GB" dirty="0">
                <a:latin typeface="Tahoma" panose="020B0604030504040204" pitchFamily="34" charset="0"/>
                <a:ea typeface="Tahoma" panose="020B0604030504040204" pitchFamily="34" charset="0"/>
                <a:cs typeface="Tahoma" panose="020B0604030504040204" pitchFamily="34" charset="0"/>
              </a:rPr>
              <a:t>challenges of multi-year financing</a:t>
            </a:r>
          </a:p>
          <a:p>
            <a:pPr marL="712788" lvl="0">
              <a:lnSpc>
                <a:spcPct val="120000"/>
              </a:lnSpc>
            </a:pPr>
            <a:r>
              <a:rPr lang="en-GB" dirty="0">
                <a:latin typeface="Tahoma" panose="020B0604030504040204" pitchFamily="34" charset="0"/>
                <a:ea typeface="Tahoma" panose="020B0604030504040204" pitchFamily="34" charset="0"/>
                <a:cs typeface="Tahoma" panose="020B0604030504040204" pitchFamily="34" charset="0"/>
              </a:rPr>
              <a:t>optimising hosting arrangements</a:t>
            </a:r>
          </a:p>
          <a:p>
            <a:pPr marL="712788" lvl="0">
              <a:lnSpc>
                <a:spcPct val="120000"/>
              </a:lnSpc>
            </a:pPr>
            <a:r>
              <a:rPr lang="en-GB" dirty="0">
                <a:latin typeface="Tahoma" panose="020B0604030504040204" pitchFamily="34" charset="0"/>
                <a:ea typeface="Tahoma" panose="020B0604030504040204" pitchFamily="34" charset="0"/>
                <a:cs typeface="Tahoma" panose="020B0604030504040204" pitchFamily="34" charset="0"/>
              </a:rPr>
              <a:t>respective roles and complementarities of GPE and ECW, linked to challenges of operating across the nexus at country level</a:t>
            </a:r>
          </a:p>
          <a:p>
            <a:pPr marL="712788">
              <a:lnSpc>
                <a:spcPct val="120000"/>
              </a:lnSpc>
            </a:pPr>
            <a:r>
              <a:rPr lang="en-GB" dirty="0">
                <a:latin typeface="Tahoma" panose="020B0604030504040204" pitchFamily="34" charset="0"/>
                <a:ea typeface="Tahoma" panose="020B0604030504040204" pitchFamily="34" charset="0"/>
                <a:cs typeface="Tahoma" panose="020B0604030504040204" pitchFamily="34" charset="0"/>
              </a:rPr>
              <a:t>clarifying ECW's roles in capacity strengthening/development at both systemic and operational levels</a:t>
            </a:r>
          </a:p>
          <a:p>
            <a:pPr marL="712788">
              <a:lnSpc>
                <a:spcPct val="120000"/>
              </a:lnSpc>
            </a:pPr>
            <a:endParaRPr lang="en-GB" dirty="0">
              <a:latin typeface="Tahoma" panose="020B0604030504040204" pitchFamily="34" charset="0"/>
              <a:ea typeface="Tahoma" panose="020B0604030504040204" pitchFamily="34" charset="0"/>
              <a:cs typeface="Tahoma" panose="020B0604030504040204" pitchFamily="34" charset="0"/>
            </a:endParaRPr>
          </a:p>
          <a:p>
            <a:pPr marL="0" indent="0">
              <a:buNone/>
              <a:tabLst>
                <a:tab pos="0" algn="l"/>
              </a:tabLst>
            </a:pPr>
            <a:r>
              <a:rPr lang="en-GB" b="1" dirty="0">
                <a:latin typeface="Tahoma" panose="020B0604030504040204" pitchFamily="34" charset="0"/>
                <a:ea typeface="Tahoma" panose="020B0604030504040204" pitchFamily="34" charset="0"/>
                <a:cs typeface="Tahoma" panose="020B0604030504040204" pitchFamily="34" charset="0"/>
              </a:rPr>
              <a:t>NB these issues are all equally relevant to the Strategic Plan consultations.</a:t>
            </a:r>
          </a:p>
        </p:txBody>
      </p:sp>
      <p:sp>
        <p:nvSpPr>
          <p:cNvPr id="5" name="Slide Number Placeholder 4"/>
          <p:cNvSpPr>
            <a:spLocks noGrp="1"/>
          </p:cNvSpPr>
          <p:nvPr>
            <p:ph type="sldNum" sz="quarter" idx="12"/>
          </p:nvPr>
        </p:nvSpPr>
        <p:spPr/>
        <p:txBody>
          <a:bodyPr/>
          <a:lstStyle/>
          <a:p>
            <a:fld id="{BBE41127-3D30-4731-8800-3B0F2619CBBC}" type="slidenum">
              <a:rPr lang="en-GB" smtClean="0"/>
              <a:t>21</a:t>
            </a:fld>
            <a:endParaRPr lang="en-GB" dirty="0"/>
          </a:p>
        </p:txBody>
      </p:sp>
      <p:sp>
        <p:nvSpPr>
          <p:cNvPr id="6" name="Date Placeholder 5"/>
          <p:cNvSpPr>
            <a:spLocks noGrp="1"/>
          </p:cNvSpPr>
          <p:nvPr>
            <p:ph type="dt" sz="half" idx="10"/>
          </p:nvPr>
        </p:nvSpPr>
        <p:spPr/>
        <p:txBody>
          <a:bodyPr/>
          <a:lstStyle/>
          <a:p>
            <a:r>
              <a:rPr lang="en-US" dirty="0"/>
              <a:t>17 March 2022</a:t>
            </a:r>
            <a:endParaRPr lang="en-GB" dirty="0"/>
          </a:p>
        </p:txBody>
      </p:sp>
      <p:pic>
        <p:nvPicPr>
          <p:cNvPr id="9" name="Picture 2" descr="\\mok-filestore\main\Users\Office Documents\Website\Branding 2015\CMYK versions - for print\JPGs - 300dpi\Mokoro-logo_FullColour-onWhit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365125"/>
            <a:ext cx="1625984" cy="745864"/>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3"/>
          <p:cNvSpPr>
            <a:spLocks noGrp="1"/>
          </p:cNvSpPr>
          <p:nvPr>
            <p:ph type="ftr" sz="quarter" idx="11"/>
          </p:nvPr>
        </p:nvSpPr>
        <p:spPr>
          <a:xfrm>
            <a:off x="3339163" y="6367031"/>
            <a:ext cx="5251863" cy="365125"/>
          </a:xfrm>
        </p:spPr>
        <p:txBody>
          <a:bodyPr/>
          <a:lstStyle/>
          <a:p>
            <a:r>
              <a:rPr lang="en-US" dirty="0"/>
              <a:t>Organisational Evaluation of ECW - presentation of Inception Report to ExCom</a:t>
            </a:r>
            <a:endParaRPr lang="en-GB" dirty="0"/>
          </a:p>
        </p:txBody>
      </p:sp>
    </p:spTree>
    <p:extLst>
      <p:ext uri="{BB962C8B-B14F-4D97-AF65-F5344CB8AC3E}">
        <p14:creationId xmlns:p14="http://schemas.microsoft.com/office/powerpoint/2010/main" val="32878165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17 March 2022</a:t>
            </a:r>
            <a:endParaRPr lang="en-GB" dirty="0"/>
          </a:p>
        </p:txBody>
      </p:sp>
      <p:sp>
        <p:nvSpPr>
          <p:cNvPr id="3" name="Footer Placeholder 2"/>
          <p:cNvSpPr>
            <a:spLocks noGrp="1"/>
          </p:cNvSpPr>
          <p:nvPr>
            <p:ph type="ftr" sz="quarter" idx="11"/>
          </p:nvPr>
        </p:nvSpPr>
        <p:spPr>
          <a:xfrm>
            <a:off x="3462338" y="6340475"/>
            <a:ext cx="5267325" cy="365125"/>
          </a:xfrm>
        </p:spPr>
        <p:txBody>
          <a:bodyPr/>
          <a:lstStyle/>
          <a:p>
            <a:r>
              <a:rPr lang="en-US" dirty="0"/>
              <a:t>Organisational Evaluation of ECW - presentation of Inception Report to ExCom</a:t>
            </a:r>
            <a:endParaRPr lang="en-GB" dirty="0"/>
          </a:p>
        </p:txBody>
      </p:sp>
      <p:sp>
        <p:nvSpPr>
          <p:cNvPr id="4" name="Slide Number Placeholder 3"/>
          <p:cNvSpPr>
            <a:spLocks noGrp="1"/>
          </p:cNvSpPr>
          <p:nvPr>
            <p:ph type="sldNum" sz="quarter" idx="12"/>
          </p:nvPr>
        </p:nvSpPr>
        <p:spPr/>
        <p:txBody>
          <a:bodyPr/>
          <a:lstStyle/>
          <a:p>
            <a:fld id="{F8E7DE58-48BC-4CFC-A195-5AA8B3A8FFB4}" type="slidenum">
              <a:rPr lang="en-GB" smtClean="0"/>
              <a:t>22</a:t>
            </a:fld>
            <a:endParaRPr lang="en-GB" dirty="0"/>
          </a:p>
        </p:txBody>
      </p:sp>
      <p:sp>
        <p:nvSpPr>
          <p:cNvPr id="5" name="Rectangle 2"/>
          <p:cNvSpPr txBox="1">
            <a:spLocks noChangeArrowheads="1"/>
          </p:cNvSpPr>
          <p:nvPr/>
        </p:nvSpPr>
        <p:spPr>
          <a:xfrm>
            <a:off x="838200" y="365125"/>
            <a:ext cx="10515600" cy="5202555"/>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GB" b="1" dirty="0">
              <a:solidFill>
                <a:srgbClr val="3B4A6A"/>
              </a:solidFill>
              <a:latin typeface="Tahoma" panose="020B0604030504040204" pitchFamily="34" charset="0"/>
              <a:ea typeface="Tahoma" panose="020B0604030504040204" pitchFamily="34" charset="0"/>
              <a:cs typeface="Tahoma" panose="020B0604030504040204" pitchFamily="34" charset="0"/>
            </a:endParaRPr>
          </a:p>
          <a:p>
            <a:pPr algn="ctr"/>
            <a:endParaRPr lang="en-GB" b="1" dirty="0">
              <a:solidFill>
                <a:srgbClr val="3B4A6A"/>
              </a:solidFill>
              <a:latin typeface="Tahoma" panose="020B0604030504040204" pitchFamily="34" charset="0"/>
              <a:ea typeface="Tahoma" panose="020B0604030504040204" pitchFamily="34" charset="0"/>
              <a:cs typeface="Tahoma" panose="020B0604030504040204" pitchFamily="34" charset="0"/>
            </a:endParaRPr>
          </a:p>
          <a:p>
            <a:pPr algn="ctr"/>
            <a:endParaRPr lang="en-GB" b="1" dirty="0">
              <a:solidFill>
                <a:srgbClr val="3B4A6A"/>
              </a:solidFill>
              <a:latin typeface="Tahoma" panose="020B0604030504040204" pitchFamily="34" charset="0"/>
              <a:ea typeface="Tahoma" panose="020B0604030504040204" pitchFamily="34" charset="0"/>
              <a:cs typeface="Tahoma" panose="020B0604030504040204" pitchFamily="34" charset="0"/>
            </a:endParaRPr>
          </a:p>
          <a:p>
            <a:pPr algn="ctr"/>
            <a:r>
              <a:rPr lang="en-GB" b="1" dirty="0">
                <a:solidFill>
                  <a:srgbClr val="3B4A6A"/>
                </a:solidFill>
                <a:latin typeface="Tahoma" panose="020B0604030504040204" pitchFamily="34" charset="0"/>
                <a:ea typeface="Tahoma" panose="020B0604030504040204" pitchFamily="34" charset="0"/>
                <a:cs typeface="Tahoma" panose="020B0604030504040204" pitchFamily="34" charset="0"/>
              </a:rPr>
              <a:t>Thank you</a:t>
            </a:r>
          </a:p>
        </p:txBody>
      </p:sp>
      <p:pic>
        <p:nvPicPr>
          <p:cNvPr id="6" name="Picture 2" descr="\\mok-filestore\main\Users\Office Documents\Website\Branding 2015\CMYK versions - for print\JPGs - 300dpi\Mokoro-logo_FullColour-onWhit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365125"/>
            <a:ext cx="1625984" cy="7458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3091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720" y="346647"/>
            <a:ext cx="8229600" cy="634082"/>
          </a:xfrm>
        </p:spPr>
        <p:txBody>
          <a:bodyPr>
            <a:normAutofit fontScale="90000"/>
          </a:bodyPr>
          <a:lstStyle/>
          <a:p>
            <a:r>
              <a:rPr lang="en-GB" b="1" dirty="0">
                <a:solidFill>
                  <a:srgbClr val="3B4A6A"/>
                </a:solidFill>
                <a:latin typeface="Tahoma" panose="020B0604030504040204" pitchFamily="34" charset="0"/>
                <a:ea typeface="Tahoma" panose="020B0604030504040204" pitchFamily="34" charset="0"/>
                <a:cs typeface="Tahoma" panose="020B0604030504040204" pitchFamily="34" charset="0"/>
              </a:rPr>
              <a:t>Evaluation scope</a:t>
            </a:r>
          </a:p>
        </p:txBody>
      </p:sp>
      <p:sp>
        <p:nvSpPr>
          <p:cNvPr id="3" name="Content Placeholder 2"/>
          <p:cNvSpPr>
            <a:spLocks noGrp="1"/>
          </p:cNvSpPr>
          <p:nvPr>
            <p:ph idx="1"/>
          </p:nvPr>
        </p:nvSpPr>
        <p:spPr>
          <a:xfrm>
            <a:off x="838200" y="1184267"/>
            <a:ext cx="9652000" cy="5145435"/>
          </a:xfrm>
        </p:spPr>
        <p:txBody>
          <a:bodyPr>
            <a:normAutofit fontScale="77500" lnSpcReduction="20000"/>
          </a:bodyPr>
          <a:lstStyle/>
          <a:p>
            <a:pPr marL="0" indent="0">
              <a:lnSpc>
                <a:spcPct val="120000"/>
              </a:lnSpc>
              <a:buNone/>
            </a:pPr>
            <a:r>
              <a:rPr lang="en-GB" dirty="0">
                <a:latin typeface="Tahoma" panose="020B0604030504040204" pitchFamily="34" charset="0"/>
                <a:ea typeface="Tahoma" panose="020B0604030504040204" pitchFamily="34" charset="0"/>
                <a:cs typeface="Tahoma" panose="020B0604030504040204" pitchFamily="34" charset="0"/>
              </a:rPr>
              <a:t>The evaluation is to cover the period since ECW's inception in 2017, and to focus on the strategic plan period from April 2018 to the end of 2022. The TOR describe the evaluation scope as follows: </a:t>
            </a:r>
          </a:p>
          <a:p>
            <a:pPr marL="0" indent="0">
              <a:lnSpc>
                <a:spcPct val="120000"/>
              </a:lnSpc>
              <a:buNone/>
            </a:pPr>
            <a:endParaRPr lang="en-GB" sz="1300" dirty="0">
              <a:latin typeface="Tahoma" panose="020B0604030504040204" pitchFamily="34" charset="0"/>
              <a:ea typeface="Tahoma" panose="020B0604030504040204" pitchFamily="34" charset="0"/>
              <a:cs typeface="Tahoma" panose="020B0604030504040204" pitchFamily="34" charset="0"/>
            </a:endParaRPr>
          </a:p>
          <a:p>
            <a:pPr lvl="1">
              <a:lnSpc>
                <a:spcPct val="120000"/>
              </a:lnSpc>
            </a:pPr>
            <a:r>
              <a:rPr lang="en-GB" dirty="0">
                <a:latin typeface="Tahoma" panose="020B0604030504040204" pitchFamily="34" charset="0"/>
                <a:ea typeface="Tahoma" panose="020B0604030504040204" pitchFamily="34" charset="0"/>
                <a:cs typeface="Tahoma" panose="020B0604030504040204" pitchFamily="34" charset="0"/>
              </a:rPr>
              <a:t>The evaluation will assess ECW’s performance in achieving its five </a:t>
            </a:r>
            <a:r>
              <a:rPr lang="en-GB" b="1" dirty="0">
                <a:latin typeface="Tahoma" panose="020B0604030504040204" pitchFamily="34" charset="0"/>
                <a:ea typeface="Tahoma" panose="020B0604030504040204" pitchFamily="34" charset="0"/>
                <a:cs typeface="Tahoma" panose="020B0604030504040204" pitchFamily="34" charset="0"/>
              </a:rPr>
              <a:t>systemic outcomes </a:t>
            </a:r>
            <a:r>
              <a:rPr lang="en-GB" dirty="0">
                <a:latin typeface="Tahoma" panose="020B0604030504040204" pitchFamily="34" charset="0"/>
                <a:ea typeface="Tahoma" panose="020B0604030504040204" pitchFamily="34" charset="0"/>
                <a:cs typeface="Tahoma" panose="020B0604030504040204" pitchFamily="34" charset="0"/>
              </a:rPr>
              <a:t>as laid out in its strategic plan.</a:t>
            </a:r>
            <a:r>
              <a:rPr lang="en-GB" b="1" dirty="0">
                <a:latin typeface="Tahoma" panose="020B0604030504040204" pitchFamily="34" charset="0"/>
                <a:ea typeface="Tahoma" panose="020B0604030504040204" pitchFamily="34" charset="0"/>
                <a:cs typeface="Tahoma" panose="020B0604030504040204" pitchFamily="34" charset="0"/>
              </a:rPr>
              <a:t> </a:t>
            </a:r>
            <a:r>
              <a:rPr lang="en-GB" dirty="0">
                <a:latin typeface="Tahoma" panose="020B0604030504040204" pitchFamily="34" charset="0"/>
                <a:ea typeface="Tahoma" panose="020B0604030504040204" pitchFamily="34" charset="0"/>
                <a:cs typeface="Tahoma" panose="020B0604030504040204" pitchFamily="34" charset="0"/>
              </a:rPr>
              <a:t>It will look at how ECW's governance and management structures, processes, systems, and operations contribute to the five systemic outcomes in an effective and efficient manner. (TOR ¶18) </a:t>
            </a:r>
          </a:p>
          <a:p>
            <a:pPr marL="457200" lvl="1" indent="0">
              <a:lnSpc>
                <a:spcPct val="120000"/>
              </a:lnSpc>
              <a:buNone/>
            </a:pPr>
            <a:endParaRPr lang="en-GB" sz="500" dirty="0">
              <a:latin typeface="Tahoma" panose="020B0604030504040204" pitchFamily="34" charset="0"/>
              <a:ea typeface="Tahoma" panose="020B0604030504040204" pitchFamily="34" charset="0"/>
              <a:cs typeface="Tahoma" panose="020B0604030504040204" pitchFamily="34" charset="0"/>
            </a:endParaRPr>
          </a:p>
          <a:p>
            <a:pPr lvl="1">
              <a:lnSpc>
                <a:spcPct val="120000"/>
              </a:lnSpc>
            </a:pPr>
            <a:r>
              <a:rPr lang="en-GB" dirty="0">
                <a:latin typeface="Tahoma" panose="020B0604030504040204" pitchFamily="34" charset="0"/>
                <a:ea typeface="Tahoma" panose="020B0604030504040204" pitchFamily="34" charset="0"/>
                <a:cs typeface="Tahoma" panose="020B0604030504040204" pitchFamily="34" charset="0"/>
              </a:rPr>
              <a:t>The evaluation is not expected to assess or directly measure the causality between ECW's grants and </a:t>
            </a:r>
            <a:r>
              <a:rPr lang="en-GB" b="1" dirty="0">
                <a:latin typeface="Tahoma" panose="020B0604030504040204" pitchFamily="34" charset="0"/>
                <a:ea typeface="Tahoma" panose="020B0604030504040204" pitchFamily="34" charset="0"/>
                <a:cs typeface="Tahoma" panose="020B0604030504040204" pitchFamily="34" charset="0"/>
              </a:rPr>
              <a:t>beneficiary outcomes </a:t>
            </a:r>
            <a:r>
              <a:rPr lang="en-GB" dirty="0">
                <a:latin typeface="Tahoma" panose="020B0604030504040204" pitchFamily="34" charset="0"/>
                <a:ea typeface="Tahoma" panose="020B0604030504040204" pitchFamily="34" charset="0"/>
                <a:cs typeface="Tahoma" panose="020B0604030504040204" pitchFamily="34" charset="0"/>
              </a:rPr>
              <a:t>but it "is expected to use the aggregated evidence that is available on portfolio level to assess progress to the beneficiary outcomes, and to what extent ECW created an enabling working environment and organizational set-up to do so well". (TOR ¶22) </a:t>
            </a:r>
          </a:p>
          <a:p>
            <a:pPr lvl="1">
              <a:lnSpc>
                <a:spcPct val="120000"/>
              </a:lnSpc>
            </a:pPr>
            <a:endParaRPr lang="en-GB" sz="500" dirty="0">
              <a:latin typeface="Tahoma" panose="020B0604030504040204" pitchFamily="34" charset="0"/>
              <a:ea typeface="Tahoma" panose="020B0604030504040204" pitchFamily="34" charset="0"/>
              <a:cs typeface="Tahoma" panose="020B0604030504040204" pitchFamily="34" charset="0"/>
            </a:endParaRPr>
          </a:p>
          <a:p>
            <a:pPr lvl="1">
              <a:lnSpc>
                <a:spcPct val="120000"/>
              </a:lnSpc>
            </a:pPr>
            <a:r>
              <a:rPr lang="en-GB" dirty="0">
                <a:latin typeface="Tahoma" panose="020B0604030504040204" pitchFamily="34" charset="0"/>
                <a:ea typeface="Tahoma" panose="020B0604030504040204" pitchFamily="34" charset="0"/>
                <a:cs typeface="Tahoma" panose="020B0604030504040204" pitchFamily="34" charset="0"/>
              </a:rPr>
              <a:t>Unless otherwise stated ECW refers to the ECW Secretariat and its governance. (TOR ¶17)</a:t>
            </a:r>
          </a:p>
        </p:txBody>
      </p:sp>
      <p:sp>
        <p:nvSpPr>
          <p:cNvPr id="5" name="Slide Number Placeholder 4"/>
          <p:cNvSpPr>
            <a:spLocks noGrp="1"/>
          </p:cNvSpPr>
          <p:nvPr>
            <p:ph type="sldNum" sz="quarter" idx="12"/>
          </p:nvPr>
        </p:nvSpPr>
        <p:spPr/>
        <p:txBody>
          <a:bodyPr/>
          <a:lstStyle/>
          <a:p>
            <a:fld id="{BBE41127-3D30-4731-8800-3B0F2619CBBC}" type="slidenum">
              <a:rPr lang="en-GB" smtClean="0"/>
              <a:t>3</a:t>
            </a:fld>
            <a:endParaRPr lang="en-GB" dirty="0"/>
          </a:p>
        </p:txBody>
      </p:sp>
      <p:sp>
        <p:nvSpPr>
          <p:cNvPr id="6" name="Date Placeholder 5"/>
          <p:cNvSpPr>
            <a:spLocks noGrp="1"/>
          </p:cNvSpPr>
          <p:nvPr>
            <p:ph type="dt" sz="half" idx="10"/>
          </p:nvPr>
        </p:nvSpPr>
        <p:spPr/>
        <p:txBody>
          <a:bodyPr/>
          <a:lstStyle/>
          <a:p>
            <a:r>
              <a:rPr lang="en-US" dirty="0"/>
              <a:t>17 March 2022</a:t>
            </a:r>
            <a:endParaRPr lang="en-GB" dirty="0"/>
          </a:p>
        </p:txBody>
      </p:sp>
      <p:pic>
        <p:nvPicPr>
          <p:cNvPr id="9" name="Picture 2" descr="\\mok-filestore\main\Users\Office Documents\Website\Branding 2015\CMYK versions - for print\JPGs - 300dpi\Mokoro-logo_FullColour-onWhit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365125"/>
            <a:ext cx="1625984" cy="745864"/>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3"/>
          <p:cNvSpPr>
            <a:spLocks noGrp="1"/>
          </p:cNvSpPr>
          <p:nvPr>
            <p:ph type="ftr" sz="quarter" idx="11"/>
          </p:nvPr>
        </p:nvSpPr>
        <p:spPr>
          <a:xfrm>
            <a:off x="3339163" y="6367031"/>
            <a:ext cx="5251863" cy="365125"/>
          </a:xfrm>
        </p:spPr>
        <p:txBody>
          <a:bodyPr/>
          <a:lstStyle/>
          <a:p>
            <a:r>
              <a:rPr lang="en-US" dirty="0"/>
              <a:t>Organisational Evaluation of ECW - presentation of Inception Report to ExCom</a:t>
            </a:r>
            <a:endParaRPr lang="en-GB" dirty="0"/>
          </a:p>
        </p:txBody>
      </p:sp>
    </p:spTree>
    <p:extLst>
      <p:ext uri="{BB962C8B-B14F-4D97-AF65-F5344CB8AC3E}">
        <p14:creationId xmlns:p14="http://schemas.microsoft.com/office/powerpoint/2010/main" val="3272864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720" y="346647"/>
            <a:ext cx="8229600" cy="634082"/>
          </a:xfrm>
        </p:spPr>
        <p:txBody>
          <a:bodyPr>
            <a:normAutofit fontScale="90000"/>
          </a:bodyPr>
          <a:lstStyle/>
          <a:p>
            <a:r>
              <a:rPr lang="en-GB" b="1" dirty="0">
                <a:solidFill>
                  <a:srgbClr val="3B4A6A"/>
                </a:solidFill>
                <a:latin typeface="Tahoma" panose="020B0604030504040204" pitchFamily="34" charset="0"/>
                <a:ea typeface="Tahoma" panose="020B0604030504040204" pitchFamily="34" charset="0"/>
                <a:cs typeface="Tahoma" panose="020B0604030504040204" pitchFamily="34" charset="0"/>
              </a:rPr>
              <a:t>TOR - objectives</a:t>
            </a:r>
          </a:p>
        </p:txBody>
      </p:sp>
      <p:sp>
        <p:nvSpPr>
          <p:cNvPr id="3" name="Content Placeholder 2"/>
          <p:cNvSpPr>
            <a:spLocks noGrp="1"/>
          </p:cNvSpPr>
          <p:nvPr>
            <p:ph idx="1"/>
          </p:nvPr>
        </p:nvSpPr>
        <p:spPr>
          <a:xfrm>
            <a:off x="838200" y="980729"/>
            <a:ext cx="9144000" cy="5145435"/>
          </a:xfrm>
        </p:spPr>
        <p:txBody>
          <a:bodyPr>
            <a:normAutofit fontScale="62500" lnSpcReduction="20000"/>
          </a:bodyPr>
          <a:lstStyle/>
          <a:p>
            <a:pPr marL="0" indent="0">
              <a:buNone/>
            </a:pPr>
            <a:r>
              <a:rPr lang="en-GB" dirty="0">
                <a:latin typeface="Tahoma" panose="020B0604030504040204" pitchFamily="34" charset="0"/>
                <a:ea typeface="Tahoma" panose="020B0604030504040204" pitchFamily="34" charset="0"/>
                <a:cs typeface="Tahoma" panose="020B0604030504040204" pitchFamily="34" charset="0"/>
              </a:rPr>
              <a:t> </a:t>
            </a:r>
          </a:p>
          <a:p>
            <a:pPr marL="357188" indent="-357188">
              <a:lnSpc>
                <a:spcPct val="120000"/>
              </a:lnSpc>
              <a:buFont typeface="Wingdings" panose="05000000000000000000" pitchFamily="2" charset="2"/>
              <a:buChar char="Ø"/>
            </a:pPr>
            <a:r>
              <a:rPr lang="en-GB" sz="3200" dirty="0">
                <a:latin typeface="Tahoma" panose="020B0604030504040204" pitchFamily="34" charset="0"/>
                <a:ea typeface="Tahoma" panose="020B0604030504040204" pitchFamily="34" charset="0"/>
                <a:cs typeface="Tahoma" panose="020B0604030504040204" pitchFamily="34" charset="0"/>
              </a:rPr>
              <a:t>The </a:t>
            </a:r>
            <a:r>
              <a:rPr lang="en-GB" sz="3200" b="1" dirty="0">
                <a:latin typeface="Tahoma" panose="020B0604030504040204" pitchFamily="34" charset="0"/>
                <a:ea typeface="Tahoma" panose="020B0604030504040204" pitchFamily="34" charset="0"/>
                <a:cs typeface="Tahoma" panose="020B0604030504040204" pitchFamily="34" charset="0"/>
              </a:rPr>
              <a:t>evaluation’s purpose </a:t>
            </a:r>
            <a:r>
              <a:rPr lang="en-GB" sz="3200" dirty="0">
                <a:latin typeface="Tahoma" panose="020B0604030504040204" pitchFamily="34" charset="0"/>
                <a:ea typeface="Tahoma" panose="020B0604030504040204" pitchFamily="34" charset="0"/>
                <a:cs typeface="Tahoma" panose="020B0604030504040204" pitchFamily="34" charset="0"/>
              </a:rPr>
              <a:t>is to assess ECW's achievements and lessons learned so far and provide recommendations on how ECW can further strengthen its systems, strategies, and programme modalities to contribute best to solving the EiEPC challenges that lie ahead. </a:t>
            </a:r>
          </a:p>
          <a:p>
            <a:pPr marL="357188" indent="-357188">
              <a:lnSpc>
                <a:spcPct val="120000"/>
              </a:lnSpc>
              <a:buFont typeface="Wingdings" panose="05000000000000000000" pitchFamily="2" charset="2"/>
              <a:buChar char="Ø"/>
            </a:pPr>
            <a:r>
              <a:rPr lang="en-GB" sz="3200" dirty="0">
                <a:latin typeface="Tahoma" panose="020B0604030504040204" pitchFamily="34" charset="0"/>
                <a:ea typeface="Tahoma" panose="020B0604030504040204" pitchFamily="34" charset="0"/>
                <a:cs typeface="Tahoma" panose="020B0604030504040204" pitchFamily="34" charset="0"/>
              </a:rPr>
              <a:t>From this purpose, the </a:t>
            </a:r>
            <a:r>
              <a:rPr lang="en-GB" sz="3200" b="1" dirty="0">
                <a:latin typeface="Tahoma" panose="020B0604030504040204" pitchFamily="34" charset="0"/>
                <a:ea typeface="Tahoma" panose="020B0604030504040204" pitchFamily="34" charset="0"/>
                <a:cs typeface="Tahoma" panose="020B0604030504040204" pitchFamily="34" charset="0"/>
              </a:rPr>
              <a:t>overarching objectives of the evaluation </a:t>
            </a:r>
            <a:r>
              <a:rPr lang="en-GB" sz="3200" dirty="0">
                <a:latin typeface="Tahoma" panose="020B0604030504040204" pitchFamily="34" charset="0"/>
                <a:ea typeface="Tahoma" panose="020B0604030504040204" pitchFamily="34" charset="0"/>
                <a:cs typeface="Tahoma" panose="020B0604030504040204" pitchFamily="34" charset="0"/>
              </a:rPr>
              <a:t>are as follows: </a:t>
            </a:r>
          </a:p>
          <a:p>
            <a:pPr marL="857250" lvl="1" indent="-457200">
              <a:lnSpc>
                <a:spcPct val="120000"/>
              </a:lnSpc>
              <a:buFont typeface="+mj-lt"/>
              <a:buAutoNum type="arabicPeriod"/>
            </a:pPr>
            <a:r>
              <a:rPr lang="en-GB" sz="2600" dirty="0">
                <a:latin typeface="Tahoma" panose="020B0604030504040204" pitchFamily="34" charset="0"/>
                <a:ea typeface="Tahoma" panose="020B0604030504040204" pitchFamily="34" charset="0"/>
                <a:cs typeface="Tahoma" panose="020B0604030504040204" pitchFamily="34" charset="0"/>
              </a:rPr>
              <a:t>To evaluate and understand what aspects of ECW’s organization and strategic approaches are working and which need improvement. </a:t>
            </a:r>
          </a:p>
          <a:p>
            <a:pPr marL="857250" lvl="1" indent="-457200">
              <a:lnSpc>
                <a:spcPct val="120000"/>
              </a:lnSpc>
              <a:buFont typeface="+mj-lt"/>
              <a:buAutoNum type="arabicPeriod"/>
            </a:pPr>
            <a:r>
              <a:rPr lang="en-GB" sz="2600" dirty="0">
                <a:latin typeface="Tahoma" panose="020B0604030504040204" pitchFamily="34" charset="0"/>
                <a:ea typeface="Tahoma" panose="020B0604030504040204" pitchFamily="34" charset="0"/>
                <a:cs typeface="Tahoma" panose="020B0604030504040204" pitchFamily="34" charset="0"/>
              </a:rPr>
              <a:t>To determine the extent to which the ECW operational model and its programme modalities are fit for purpose. </a:t>
            </a:r>
          </a:p>
          <a:p>
            <a:pPr marL="857250" lvl="1" indent="-457200">
              <a:lnSpc>
                <a:spcPct val="120000"/>
              </a:lnSpc>
              <a:buFont typeface="+mj-lt"/>
              <a:buAutoNum type="arabicPeriod"/>
            </a:pPr>
            <a:r>
              <a:rPr lang="en-GB" sz="2600" dirty="0">
                <a:latin typeface="Tahoma" panose="020B0604030504040204" pitchFamily="34" charset="0"/>
                <a:ea typeface="Tahoma" panose="020B0604030504040204" pitchFamily="34" charset="0"/>
                <a:cs typeface="Tahoma" panose="020B0604030504040204" pitchFamily="34" charset="0"/>
              </a:rPr>
              <a:t>To evaluate progress towards results and whether ECW Secretariat, ExCom, HLSG, and its broader partnership including UNICEF as the host of the fund are fulfilling their expected roles and responsibilities effectively and efficiently. </a:t>
            </a:r>
          </a:p>
          <a:p>
            <a:pPr marL="857250" lvl="1" indent="-457200">
              <a:lnSpc>
                <a:spcPct val="120000"/>
              </a:lnSpc>
              <a:buFont typeface="+mj-lt"/>
              <a:buAutoNum type="arabicPeriod"/>
            </a:pPr>
            <a:r>
              <a:rPr lang="en-GB" sz="2600" dirty="0">
                <a:latin typeface="Tahoma" panose="020B0604030504040204" pitchFamily="34" charset="0"/>
                <a:ea typeface="Tahoma" panose="020B0604030504040204" pitchFamily="34" charset="0"/>
                <a:cs typeface="Tahoma" panose="020B0604030504040204" pitchFamily="34" charset="0"/>
              </a:rPr>
              <a:t>To communicate findings, conclusions, and recommendation for the way forward to all stakeholders in an effective way and influence the design of ECW’s new strategic plan to commence in January 2023. </a:t>
            </a:r>
          </a:p>
          <a:p>
            <a:pPr>
              <a:buFont typeface="Wingdings" panose="05000000000000000000" pitchFamily="2" charset="2"/>
              <a:buChar char="Ø"/>
            </a:pPr>
            <a:endParaRPr lang="en-GB" dirty="0">
              <a:latin typeface="Tahoma" panose="020B0604030504040204" pitchFamily="34" charset="0"/>
              <a:ea typeface="Tahoma" panose="020B0604030504040204" pitchFamily="34" charset="0"/>
              <a:cs typeface="Tahoma" panose="020B0604030504040204" pitchFamily="34" charset="0"/>
            </a:endParaRPr>
          </a:p>
        </p:txBody>
      </p:sp>
      <p:sp>
        <p:nvSpPr>
          <p:cNvPr id="5" name="Slide Number Placeholder 4"/>
          <p:cNvSpPr>
            <a:spLocks noGrp="1"/>
          </p:cNvSpPr>
          <p:nvPr>
            <p:ph type="sldNum" sz="quarter" idx="12"/>
          </p:nvPr>
        </p:nvSpPr>
        <p:spPr/>
        <p:txBody>
          <a:bodyPr/>
          <a:lstStyle/>
          <a:p>
            <a:fld id="{BBE41127-3D30-4731-8800-3B0F2619CBBC}" type="slidenum">
              <a:rPr lang="en-GB" smtClean="0"/>
              <a:t>4</a:t>
            </a:fld>
            <a:endParaRPr lang="en-GB" dirty="0"/>
          </a:p>
        </p:txBody>
      </p:sp>
      <p:sp>
        <p:nvSpPr>
          <p:cNvPr id="6" name="Date Placeholder 5"/>
          <p:cNvSpPr>
            <a:spLocks noGrp="1"/>
          </p:cNvSpPr>
          <p:nvPr>
            <p:ph type="dt" sz="half" idx="10"/>
          </p:nvPr>
        </p:nvSpPr>
        <p:spPr/>
        <p:txBody>
          <a:bodyPr/>
          <a:lstStyle/>
          <a:p>
            <a:r>
              <a:rPr lang="en-US" dirty="0"/>
              <a:t>17 March 2022</a:t>
            </a:r>
            <a:endParaRPr lang="en-GB" dirty="0"/>
          </a:p>
        </p:txBody>
      </p:sp>
      <p:pic>
        <p:nvPicPr>
          <p:cNvPr id="9" name="Picture 2" descr="\\mok-filestore\main\Users\Office Documents\Website\Branding 2015\CMYK versions - for print\JPGs - 300dpi\Mokoro-logo_FullColour-onWhit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365125"/>
            <a:ext cx="1625984" cy="745864"/>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3"/>
          <p:cNvSpPr>
            <a:spLocks noGrp="1"/>
          </p:cNvSpPr>
          <p:nvPr>
            <p:ph type="ftr" sz="quarter" idx="11"/>
          </p:nvPr>
        </p:nvSpPr>
        <p:spPr>
          <a:xfrm>
            <a:off x="3339163" y="6367031"/>
            <a:ext cx="5251863" cy="365125"/>
          </a:xfrm>
        </p:spPr>
        <p:txBody>
          <a:bodyPr/>
          <a:lstStyle/>
          <a:p>
            <a:r>
              <a:rPr lang="en-US" dirty="0"/>
              <a:t>Organisational Evaluation of ECW - presentation of Inception Report to ExCom</a:t>
            </a:r>
            <a:endParaRPr lang="en-GB" dirty="0"/>
          </a:p>
        </p:txBody>
      </p:sp>
    </p:spTree>
    <p:extLst>
      <p:ext uri="{BB962C8B-B14F-4D97-AF65-F5344CB8AC3E}">
        <p14:creationId xmlns:p14="http://schemas.microsoft.com/office/powerpoint/2010/main" val="496052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720" y="346647"/>
            <a:ext cx="8229600" cy="634082"/>
          </a:xfrm>
        </p:spPr>
        <p:txBody>
          <a:bodyPr>
            <a:normAutofit fontScale="90000"/>
          </a:bodyPr>
          <a:lstStyle/>
          <a:p>
            <a:r>
              <a:rPr lang="en-GB" b="1" dirty="0">
                <a:solidFill>
                  <a:srgbClr val="3B4A6A"/>
                </a:solidFill>
                <a:latin typeface="Tahoma" panose="020B0604030504040204" pitchFamily="34" charset="0"/>
                <a:ea typeface="Tahoma" panose="020B0604030504040204" pitchFamily="34" charset="0"/>
                <a:cs typeface="Tahoma" panose="020B0604030504040204" pitchFamily="34" charset="0"/>
              </a:rPr>
              <a:t>Inception phase work</a:t>
            </a:r>
          </a:p>
        </p:txBody>
      </p:sp>
      <p:sp>
        <p:nvSpPr>
          <p:cNvPr id="3" name="Content Placeholder 2"/>
          <p:cNvSpPr>
            <a:spLocks noGrp="1"/>
          </p:cNvSpPr>
          <p:nvPr>
            <p:ph idx="1"/>
          </p:nvPr>
        </p:nvSpPr>
        <p:spPr>
          <a:xfrm>
            <a:off x="838200" y="1110989"/>
            <a:ext cx="9211056" cy="5015175"/>
          </a:xfrm>
        </p:spPr>
        <p:txBody>
          <a:bodyPr>
            <a:normAutofit fontScale="85000" lnSpcReduction="20000"/>
          </a:bodyPr>
          <a:lstStyle/>
          <a:p>
            <a:pPr>
              <a:lnSpc>
                <a:spcPct val="120000"/>
              </a:lnSpc>
              <a:buFont typeface="Wingdings" panose="05000000000000000000" pitchFamily="2" charset="2"/>
              <a:buChar char="Ø"/>
            </a:pPr>
            <a:r>
              <a:rPr lang="en-GB" sz="3200" dirty="0">
                <a:latin typeface="Tahoma" panose="020B0604030504040204" pitchFamily="34" charset="0"/>
                <a:ea typeface="Tahoma" panose="020B0604030504040204" pitchFamily="34" charset="0"/>
                <a:cs typeface="Tahoma" panose="020B0604030504040204" pitchFamily="34" charset="0"/>
              </a:rPr>
              <a:t> IR builds on:</a:t>
            </a:r>
          </a:p>
          <a:p>
            <a:pPr lvl="1">
              <a:lnSpc>
                <a:spcPct val="120000"/>
              </a:lnSpc>
              <a:buFont typeface="Wingdings" panose="05000000000000000000" pitchFamily="2" charset="2"/>
              <a:buChar char="§"/>
            </a:pPr>
            <a:r>
              <a:rPr lang="en-GB" sz="2800" dirty="0">
                <a:latin typeface="Tahoma" panose="020B0604030504040204" pitchFamily="34" charset="0"/>
                <a:ea typeface="Tahoma" panose="020B0604030504040204" pitchFamily="34" charset="0"/>
                <a:cs typeface="Tahoma" panose="020B0604030504040204" pitchFamily="34" charset="0"/>
              </a:rPr>
              <a:t>Review of ECW origins and evolution, including analysis of portfolio to date (Chapter 2 and Annex F)</a:t>
            </a:r>
          </a:p>
          <a:p>
            <a:pPr lvl="1">
              <a:lnSpc>
                <a:spcPct val="120000"/>
              </a:lnSpc>
              <a:buFont typeface="Wingdings" panose="05000000000000000000" pitchFamily="2" charset="2"/>
              <a:buChar char="§"/>
            </a:pPr>
            <a:r>
              <a:rPr lang="en-GB" sz="2800" dirty="0">
                <a:latin typeface="Tahoma" panose="020B0604030504040204" pitchFamily="34" charset="0"/>
                <a:ea typeface="Tahoma" panose="020B0604030504040204" pitchFamily="34" charset="0"/>
                <a:cs typeface="Tahoma" panose="020B0604030504040204" pitchFamily="34" charset="0"/>
              </a:rPr>
              <a:t>Stakeholder analysis (Annex E)</a:t>
            </a:r>
          </a:p>
          <a:p>
            <a:pPr lvl="1">
              <a:lnSpc>
                <a:spcPct val="120000"/>
              </a:lnSpc>
              <a:buFont typeface="Wingdings" panose="05000000000000000000" pitchFamily="2" charset="2"/>
              <a:buChar char="§"/>
            </a:pPr>
            <a:r>
              <a:rPr lang="en-GB" sz="2800" dirty="0">
                <a:latin typeface="Tahoma" panose="020B0604030504040204" pitchFamily="34" charset="0"/>
                <a:ea typeface="Tahoma" panose="020B0604030504040204" pitchFamily="34" charset="0"/>
                <a:cs typeface="Tahoma" panose="020B0604030504040204" pitchFamily="34" charset="0"/>
              </a:rPr>
              <a:t>ECW briefings and preliminary interviews with selected stakeholders (Annex B lists people consulted)</a:t>
            </a:r>
          </a:p>
          <a:p>
            <a:pPr lvl="1">
              <a:lnSpc>
                <a:spcPct val="120000"/>
              </a:lnSpc>
              <a:buFont typeface="Wingdings" panose="05000000000000000000" pitchFamily="2" charset="2"/>
              <a:buChar char="§"/>
            </a:pPr>
            <a:r>
              <a:rPr lang="en-GB" sz="2800" dirty="0">
                <a:latin typeface="Tahoma" panose="020B0604030504040204" pitchFamily="34" charset="0"/>
                <a:ea typeface="Tahoma" panose="020B0604030504040204" pitchFamily="34" charset="0"/>
                <a:cs typeface="Tahoma" panose="020B0604030504040204" pitchFamily="34" charset="0"/>
              </a:rPr>
              <a:t>Synthesis of FER and MYRP findings, linked to OrgEval EQs (Annex J)</a:t>
            </a:r>
          </a:p>
          <a:p>
            <a:pPr lvl="1">
              <a:lnSpc>
                <a:spcPct val="120000"/>
              </a:lnSpc>
              <a:buFont typeface="Wingdings" panose="05000000000000000000" pitchFamily="2" charset="2"/>
              <a:buChar char="§"/>
            </a:pPr>
            <a:endParaRPr lang="en-GB" sz="2800" dirty="0">
              <a:latin typeface="Tahoma" panose="020B0604030504040204" pitchFamily="34" charset="0"/>
              <a:ea typeface="Tahoma" panose="020B0604030504040204" pitchFamily="34" charset="0"/>
              <a:cs typeface="Tahoma" panose="020B0604030504040204" pitchFamily="34" charset="0"/>
            </a:endParaRPr>
          </a:p>
          <a:p>
            <a:pPr marL="357188" indent="-357188">
              <a:lnSpc>
                <a:spcPct val="120000"/>
              </a:lnSpc>
              <a:buFont typeface="Wingdings" panose="05000000000000000000" pitchFamily="2" charset="2"/>
              <a:buChar char="Ø"/>
            </a:pPr>
            <a:r>
              <a:rPr lang="en-GB" sz="3200" dirty="0">
                <a:latin typeface="Tahoma" panose="020B0604030504040204" pitchFamily="34" charset="0"/>
                <a:ea typeface="Tahoma" panose="020B0604030504040204" pitchFamily="34" charset="0"/>
                <a:cs typeface="Tahoma" panose="020B0604030504040204" pitchFamily="34" charset="0"/>
              </a:rPr>
              <a:t>Revised IR takes account of valuable comments on the first draft.</a:t>
            </a:r>
          </a:p>
          <a:p>
            <a:endParaRPr lang="en-GB" dirty="0">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Ø"/>
            </a:pPr>
            <a:endParaRPr lang="en-GB" dirty="0">
              <a:latin typeface="Tahoma" panose="020B0604030504040204" pitchFamily="34" charset="0"/>
              <a:ea typeface="Tahoma" panose="020B0604030504040204" pitchFamily="34" charset="0"/>
              <a:cs typeface="Tahoma" panose="020B0604030504040204" pitchFamily="34" charset="0"/>
            </a:endParaRPr>
          </a:p>
        </p:txBody>
      </p:sp>
      <p:sp>
        <p:nvSpPr>
          <p:cNvPr id="5" name="Slide Number Placeholder 4"/>
          <p:cNvSpPr>
            <a:spLocks noGrp="1"/>
          </p:cNvSpPr>
          <p:nvPr>
            <p:ph type="sldNum" sz="quarter" idx="12"/>
          </p:nvPr>
        </p:nvSpPr>
        <p:spPr/>
        <p:txBody>
          <a:bodyPr/>
          <a:lstStyle/>
          <a:p>
            <a:fld id="{BBE41127-3D30-4731-8800-3B0F2619CBBC}" type="slidenum">
              <a:rPr lang="en-GB" smtClean="0"/>
              <a:t>5</a:t>
            </a:fld>
            <a:endParaRPr lang="en-GB" dirty="0"/>
          </a:p>
        </p:txBody>
      </p:sp>
      <p:sp>
        <p:nvSpPr>
          <p:cNvPr id="6" name="Date Placeholder 5"/>
          <p:cNvSpPr>
            <a:spLocks noGrp="1"/>
          </p:cNvSpPr>
          <p:nvPr>
            <p:ph type="dt" sz="half" idx="10"/>
          </p:nvPr>
        </p:nvSpPr>
        <p:spPr/>
        <p:txBody>
          <a:bodyPr/>
          <a:lstStyle/>
          <a:p>
            <a:r>
              <a:rPr lang="en-US" dirty="0"/>
              <a:t>17 March 2022</a:t>
            </a:r>
            <a:endParaRPr lang="en-GB" dirty="0"/>
          </a:p>
        </p:txBody>
      </p:sp>
      <p:pic>
        <p:nvPicPr>
          <p:cNvPr id="9" name="Picture 2" descr="\\mok-filestore\main\Users\Office Documents\Website\Branding 2015\CMYK versions - for print\JPGs - 300dpi\Mokoro-logo_FullColour-onWhit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365125"/>
            <a:ext cx="1625984" cy="745864"/>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3"/>
          <p:cNvSpPr>
            <a:spLocks noGrp="1"/>
          </p:cNvSpPr>
          <p:nvPr>
            <p:ph type="ftr" sz="quarter" idx="11"/>
          </p:nvPr>
        </p:nvSpPr>
        <p:spPr>
          <a:xfrm>
            <a:off x="3339163" y="6367031"/>
            <a:ext cx="5251863" cy="365125"/>
          </a:xfrm>
        </p:spPr>
        <p:txBody>
          <a:bodyPr/>
          <a:lstStyle/>
          <a:p>
            <a:r>
              <a:rPr lang="en-US" dirty="0"/>
              <a:t>Organisational Evaluation of ECW - presentation of Inception Report to ExCom</a:t>
            </a:r>
            <a:endParaRPr lang="en-GB" dirty="0"/>
          </a:p>
        </p:txBody>
      </p:sp>
    </p:spTree>
    <p:extLst>
      <p:ext uri="{BB962C8B-B14F-4D97-AF65-F5344CB8AC3E}">
        <p14:creationId xmlns:p14="http://schemas.microsoft.com/office/powerpoint/2010/main" val="4260448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720" y="346647"/>
            <a:ext cx="8229600" cy="634082"/>
          </a:xfrm>
        </p:spPr>
        <p:txBody>
          <a:bodyPr>
            <a:normAutofit fontScale="90000"/>
          </a:bodyPr>
          <a:lstStyle/>
          <a:p>
            <a:r>
              <a:rPr lang="en-GB" b="1" dirty="0">
                <a:solidFill>
                  <a:srgbClr val="3B4A6A"/>
                </a:solidFill>
                <a:latin typeface="Tahoma" panose="020B0604030504040204" pitchFamily="34" charset="0"/>
                <a:ea typeface="Tahoma" panose="020B0604030504040204" pitchFamily="34" charset="0"/>
                <a:cs typeface="Tahoma" panose="020B0604030504040204" pitchFamily="34" charset="0"/>
              </a:rPr>
              <a:t>Main elements of methodology</a:t>
            </a:r>
          </a:p>
        </p:txBody>
      </p:sp>
      <p:sp>
        <p:nvSpPr>
          <p:cNvPr id="3" name="Content Placeholder 2"/>
          <p:cNvSpPr>
            <a:spLocks noGrp="1"/>
          </p:cNvSpPr>
          <p:nvPr>
            <p:ph idx="1"/>
          </p:nvPr>
        </p:nvSpPr>
        <p:spPr>
          <a:xfrm>
            <a:off x="683937" y="1241106"/>
            <a:ext cx="9543796" cy="5010384"/>
          </a:xfrm>
        </p:spPr>
        <p:txBody>
          <a:bodyPr>
            <a:normAutofit/>
          </a:bodyPr>
          <a:lstStyle/>
          <a:p>
            <a:pPr marL="447675" indent="-447675">
              <a:lnSpc>
                <a:spcPct val="100000"/>
              </a:lnSpc>
              <a:buFont typeface="Wingdings" panose="05000000000000000000" pitchFamily="2" charset="2"/>
              <a:buChar char="Ø"/>
            </a:pPr>
            <a:r>
              <a:rPr lang="en-GB" dirty="0">
                <a:latin typeface="Tahoma" panose="020B0604030504040204" pitchFamily="34" charset="0"/>
                <a:ea typeface="Tahoma" panose="020B0604030504040204" pitchFamily="34" charset="0"/>
                <a:cs typeface="Tahoma" panose="020B0604030504040204" pitchFamily="34" charset="0"/>
              </a:rPr>
              <a:t>Build on findings from FER and MYRP evaluations (Annex J) plus nested evaluation of Acceleration Facility (Annex K)</a:t>
            </a:r>
          </a:p>
          <a:p>
            <a:pPr marL="447675" indent="-447675">
              <a:lnSpc>
                <a:spcPct val="100000"/>
              </a:lnSpc>
              <a:buFont typeface="Wingdings" panose="05000000000000000000" pitchFamily="2" charset="2"/>
              <a:buChar char="Ø"/>
            </a:pPr>
            <a:r>
              <a:rPr lang="en-GB" dirty="0">
                <a:latin typeface="Tahoma" panose="020B0604030504040204" pitchFamily="34" charset="0"/>
                <a:ea typeface="Tahoma" panose="020B0604030504040204" pitchFamily="34" charset="0"/>
                <a:cs typeface="Tahoma" panose="020B0604030504040204" pitchFamily="34" charset="0"/>
              </a:rPr>
              <a:t>Stakeholder analysis</a:t>
            </a:r>
          </a:p>
          <a:p>
            <a:pPr marL="447675" indent="-447675">
              <a:lnSpc>
                <a:spcPct val="100000"/>
              </a:lnSpc>
              <a:buFont typeface="Wingdings" panose="05000000000000000000" pitchFamily="2" charset="2"/>
              <a:buChar char="Ø"/>
            </a:pPr>
            <a:r>
              <a:rPr lang="en-GB" dirty="0">
                <a:latin typeface="Tahoma" panose="020B0604030504040204" pitchFamily="34" charset="0"/>
                <a:ea typeface="Tahoma" panose="020B0604030504040204" pitchFamily="34" charset="0"/>
                <a:cs typeface="Tahoma" panose="020B0604030504040204" pitchFamily="34" charset="0"/>
              </a:rPr>
              <a:t>Theory-based approach: organisational fitness framework feeds into analytical theory of change </a:t>
            </a:r>
          </a:p>
          <a:p>
            <a:pPr marL="447675" indent="-447675">
              <a:lnSpc>
                <a:spcPct val="100000"/>
              </a:lnSpc>
              <a:buFont typeface="Wingdings" panose="05000000000000000000" pitchFamily="2" charset="2"/>
              <a:buChar char="Ø"/>
            </a:pPr>
            <a:r>
              <a:rPr lang="en-GB" dirty="0">
                <a:latin typeface="Tahoma" panose="020B0604030504040204" pitchFamily="34" charset="0"/>
                <a:ea typeface="Tahoma" panose="020B0604030504040204" pitchFamily="34" charset="0"/>
                <a:cs typeface="Tahoma" panose="020B0604030504040204" pitchFamily="34" charset="0"/>
              </a:rPr>
              <a:t>Structured EQs and evaluation matrix</a:t>
            </a:r>
          </a:p>
          <a:p>
            <a:pPr marL="447675" indent="-447675">
              <a:lnSpc>
                <a:spcPct val="100000"/>
              </a:lnSpc>
              <a:buFont typeface="Wingdings" panose="05000000000000000000" pitchFamily="2" charset="2"/>
              <a:buChar char="Ø"/>
            </a:pPr>
            <a:r>
              <a:rPr lang="en-GB" dirty="0">
                <a:latin typeface="Tahoma" panose="020B0604030504040204" pitchFamily="34" charset="0"/>
                <a:ea typeface="Tahoma" panose="020B0604030504040204" pitchFamily="34" charset="0"/>
                <a:cs typeface="Tahoma" panose="020B0604030504040204" pitchFamily="34" charset="0"/>
              </a:rPr>
              <a:t>Gender and equity approach</a:t>
            </a:r>
          </a:p>
          <a:p>
            <a:pPr>
              <a:buFont typeface="Wingdings" panose="05000000000000000000" pitchFamily="2" charset="2"/>
              <a:buChar char="Ø"/>
            </a:pPr>
            <a:endParaRPr lang="en-GB" dirty="0">
              <a:latin typeface="Tahoma" panose="020B0604030504040204" pitchFamily="34" charset="0"/>
              <a:ea typeface="Tahoma" panose="020B0604030504040204" pitchFamily="34" charset="0"/>
              <a:cs typeface="Tahoma" panose="020B0604030504040204" pitchFamily="34" charset="0"/>
            </a:endParaRPr>
          </a:p>
        </p:txBody>
      </p:sp>
      <p:sp>
        <p:nvSpPr>
          <p:cNvPr id="5" name="Slide Number Placeholder 4"/>
          <p:cNvSpPr>
            <a:spLocks noGrp="1"/>
          </p:cNvSpPr>
          <p:nvPr>
            <p:ph type="sldNum" sz="quarter" idx="12"/>
          </p:nvPr>
        </p:nvSpPr>
        <p:spPr/>
        <p:txBody>
          <a:bodyPr/>
          <a:lstStyle/>
          <a:p>
            <a:fld id="{BBE41127-3D30-4731-8800-3B0F2619CBBC}" type="slidenum">
              <a:rPr lang="en-GB" smtClean="0"/>
              <a:t>6</a:t>
            </a:fld>
            <a:endParaRPr lang="en-GB" dirty="0"/>
          </a:p>
        </p:txBody>
      </p:sp>
      <p:sp>
        <p:nvSpPr>
          <p:cNvPr id="6" name="Date Placeholder 5"/>
          <p:cNvSpPr>
            <a:spLocks noGrp="1"/>
          </p:cNvSpPr>
          <p:nvPr>
            <p:ph type="dt" sz="half" idx="10"/>
          </p:nvPr>
        </p:nvSpPr>
        <p:spPr/>
        <p:txBody>
          <a:bodyPr/>
          <a:lstStyle/>
          <a:p>
            <a:r>
              <a:rPr lang="en-US" dirty="0"/>
              <a:t>17 March 2022</a:t>
            </a:r>
            <a:endParaRPr lang="en-GB" dirty="0"/>
          </a:p>
        </p:txBody>
      </p:sp>
      <p:pic>
        <p:nvPicPr>
          <p:cNvPr id="9" name="Picture 2" descr="\\mok-filestore\main\Users\Office Documents\Website\Branding 2015\CMYK versions - for print\JPGs - 300dpi\Mokoro-logo_FullColour-onWhit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365125"/>
            <a:ext cx="1625984" cy="745864"/>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3"/>
          <p:cNvSpPr>
            <a:spLocks noGrp="1"/>
          </p:cNvSpPr>
          <p:nvPr>
            <p:ph type="ftr" sz="quarter" idx="11"/>
          </p:nvPr>
        </p:nvSpPr>
        <p:spPr>
          <a:xfrm>
            <a:off x="3339163" y="6367031"/>
            <a:ext cx="5251863" cy="365125"/>
          </a:xfrm>
        </p:spPr>
        <p:txBody>
          <a:bodyPr/>
          <a:lstStyle/>
          <a:p>
            <a:r>
              <a:rPr lang="en-US" dirty="0"/>
              <a:t>Organisational Evaluation of ECW - presentation of Inception Report to ExCom</a:t>
            </a:r>
            <a:endParaRPr lang="en-GB" dirty="0"/>
          </a:p>
        </p:txBody>
      </p:sp>
    </p:spTree>
    <p:extLst>
      <p:ext uri="{BB962C8B-B14F-4D97-AF65-F5344CB8AC3E}">
        <p14:creationId xmlns:p14="http://schemas.microsoft.com/office/powerpoint/2010/main" val="335347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720" y="346647"/>
            <a:ext cx="8229600" cy="634082"/>
          </a:xfrm>
        </p:spPr>
        <p:txBody>
          <a:bodyPr>
            <a:normAutofit fontScale="90000"/>
          </a:bodyPr>
          <a:lstStyle/>
          <a:p>
            <a:r>
              <a:rPr lang="en-GB" b="1" dirty="0">
                <a:solidFill>
                  <a:srgbClr val="3B4A6A"/>
                </a:solidFill>
                <a:latin typeface="Tahoma" panose="020B0604030504040204" pitchFamily="34" charset="0"/>
                <a:ea typeface="Tahoma" panose="020B0604030504040204" pitchFamily="34" charset="0"/>
                <a:cs typeface="Tahoma" panose="020B0604030504040204" pitchFamily="34" charset="0"/>
              </a:rPr>
              <a:t>Levels of analysis</a:t>
            </a:r>
          </a:p>
        </p:txBody>
      </p:sp>
      <p:sp>
        <p:nvSpPr>
          <p:cNvPr id="3" name="Content Placeholder 2"/>
          <p:cNvSpPr>
            <a:spLocks noGrp="1"/>
          </p:cNvSpPr>
          <p:nvPr>
            <p:ph idx="1"/>
          </p:nvPr>
        </p:nvSpPr>
        <p:spPr>
          <a:xfrm>
            <a:off x="680720" y="980729"/>
            <a:ext cx="9578848" cy="5140644"/>
          </a:xfrm>
        </p:spPr>
        <p:txBody>
          <a:bodyPr>
            <a:normAutofit fontScale="62500" lnSpcReduction="20000"/>
          </a:bodyPr>
          <a:lstStyle/>
          <a:p>
            <a:pPr marL="0" indent="0">
              <a:buNone/>
            </a:pPr>
            <a:r>
              <a:rPr lang="en-GB" dirty="0">
                <a:latin typeface="Tahoma" panose="020B0604030504040204" pitchFamily="34" charset="0"/>
                <a:ea typeface="Tahoma" panose="020B0604030504040204" pitchFamily="34" charset="0"/>
                <a:cs typeface="Tahoma" panose="020B0604030504040204" pitchFamily="34" charset="0"/>
              </a:rPr>
              <a:t> </a:t>
            </a:r>
          </a:p>
          <a:p>
            <a:pPr marL="0" lvl="0" indent="0">
              <a:lnSpc>
                <a:spcPct val="120000"/>
              </a:lnSpc>
              <a:buNone/>
            </a:pPr>
            <a:r>
              <a:rPr lang="en-GB" dirty="0">
                <a:latin typeface="Tahoma" panose="020B0604030504040204" pitchFamily="34" charset="0"/>
                <a:ea typeface="Tahoma" panose="020B0604030504040204" pitchFamily="34" charset="0"/>
                <a:cs typeface="Tahoma" panose="020B0604030504040204" pitchFamily="34" charset="0"/>
              </a:rPr>
              <a:t>OrgEval addresses three interdependent levels of analysis:</a:t>
            </a:r>
          </a:p>
          <a:p>
            <a:pPr marL="0" lvl="0" indent="0">
              <a:lnSpc>
                <a:spcPct val="120000"/>
              </a:lnSpc>
              <a:buNone/>
            </a:pPr>
            <a:endParaRPr lang="en-GB" dirty="0">
              <a:latin typeface="Tahoma" panose="020B0604030504040204" pitchFamily="34" charset="0"/>
              <a:ea typeface="Tahoma" panose="020B0604030504040204" pitchFamily="34" charset="0"/>
              <a:cs typeface="Tahoma" panose="020B0604030504040204" pitchFamily="34" charset="0"/>
            </a:endParaRPr>
          </a:p>
          <a:p>
            <a:pPr lvl="1">
              <a:lnSpc>
                <a:spcPct val="120000"/>
              </a:lnSpc>
              <a:buFont typeface="Wingdings" panose="05000000000000000000" pitchFamily="2" charset="2"/>
              <a:buChar char="Ø"/>
            </a:pPr>
            <a:r>
              <a:rPr lang="en-GB" b="1" dirty="0">
                <a:latin typeface="Tahoma" panose="020B0604030504040204" pitchFamily="34" charset="0"/>
                <a:ea typeface="Tahoma" panose="020B0604030504040204" pitchFamily="34" charset="0"/>
                <a:cs typeface="Tahoma" panose="020B0604030504040204" pitchFamily="34" charset="0"/>
              </a:rPr>
              <a:t>Global strategic level </a:t>
            </a:r>
            <a:r>
              <a:rPr lang="en-GB" dirty="0">
                <a:latin typeface="Tahoma" panose="020B0604030504040204" pitchFamily="34" charset="0"/>
                <a:ea typeface="Tahoma" panose="020B0604030504040204" pitchFamily="34" charset="0"/>
                <a:cs typeface="Tahoma" panose="020B0604030504040204" pitchFamily="34" charset="0"/>
              </a:rPr>
              <a:t>– considering ECW's place in the evolving EiEPC ecosystem, and the extent to which ECW is fulfilling its original ambitions. </a:t>
            </a:r>
          </a:p>
          <a:p>
            <a:pPr lvl="1">
              <a:lnSpc>
                <a:spcPct val="120000"/>
              </a:lnSpc>
              <a:buFont typeface="Wingdings" panose="05000000000000000000" pitchFamily="2" charset="2"/>
              <a:buChar char="Ø"/>
            </a:pPr>
            <a:r>
              <a:rPr lang="en-GB" b="1" dirty="0">
                <a:latin typeface="Tahoma" panose="020B0604030504040204" pitchFamily="34" charset="0"/>
                <a:ea typeface="Tahoma" panose="020B0604030504040204" pitchFamily="34" charset="0"/>
                <a:cs typeface="Tahoma" panose="020B0604030504040204" pitchFamily="34" charset="0"/>
              </a:rPr>
              <a:t>Organisational and institutional level (organisational fitness</a:t>
            </a:r>
            <a:r>
              <a:rPr lang="en-GB" dirty="0">
                <a:latin typeface="Tahoma" panose="020B0604030504040204" pitchFamily="34" charset="0"/>
                <a:ea typeface="Tahoma" panose="020B0604030504040204" pitchFamily="34" charset="0"/>
                <a:cs typeface="Tahoma" panose="020B0604030504040204" pitchFamily="34" charset="0"/>
              </a:rPr>
              <a:t>) – how well ECW as an organisation is configured both to deliver on its global and country-level strategic ambitions (linked to ECW's chosen core functions) and to ensure continuing effectiveness, efficiency and sustainability in the delivery of its chosen instruments. </a:t>
            </a:r>
          </a:p>
          <a:p>
            <a:pPr lvl="1">
              <a:lnSpc>
                <a:spcPct val="120000"/>
              </a:lnSpc>
              <a:buFont typeface="Wingdings" panose="05000000000000000000" pitchFamily="2" charset="2"/>
              <a:buChar char="Ø"/>
            </a:pPr>
            <a:r>
              <a:rPr lang="en-GB" b="1" dirty="0">
                <a:latin typeface="Tahoma" panose="020B0604030504040204" pitchFamily="34" charset="0"/>
                <a:ea typeface="Tahoma" panose="020B0604030504040204" pitchFamily="34" charset="0"/>
                <a:cs typeface="Tahoma" panose="020B0604030504040204" pitchFamily="34" charset="0"/>
              </a:rPr>
              <a:t>Operational level </a:t>
            </a:r>
            <a:r>
              <a:rPr lang="en-GB" dirty="0">
                <a:latin typeface="Tahoma" panose="020B0604030504040204" pitchFamily="34" charset="0"/>
                <a:ea typeface="Tahoma" panose="020B0604030504040204" pitchFamily="34" charset="0"/>
                <a:cs typeface="Tahoma" panose="020B0604030504040204" pitchFamily="34" charset="0"/>
              </a:rPr>
              <a:t>– including recommendations about optimising configuration and deployment of ECW modalities and instruments. </a:t>
            </a:r>
          </a:p>
          <a:p>
            <a:pPr lvl="1">
              <a:lnSpc>
                <a:spcPct val="120000"/>
              </a:lnSpc>
              <a:buFont typeface="Wingdings" panose="05000000000000000000" pitchFamily="2" charset="2"/>
              <a:buChar char="Ø"/>
            </a:pPr>
            <a:endParaRPr lang="en-GB" sz="1400" dirty="0">
              <a:latin typeface="Tahoma" panose="020B0604030504040204" pitchFamily="34" charset="0"/>
              <a:ea typeface="Tahoma" panose="020B0604030504040204" pitchFamily="34" charset="0"/>
              <a:cs typeface="Tahoma" panose="020B0604030504040204" pitchFamily="34" charset="0"/>
            </a:endParaRPr>
          </a:p>
          <a:p>
            <a:pPr marL="0" lvl="0" indent="0">
              <a:lnSpc>
                <a:spcPct val="120000"/>
              </a:lnSpc>
              <a:buNone/>
            </a:pPr>
            <a:r>
              <a:rPr lang="en-GB" dirty="0">
                <a:latin typeface="Tahoma" panose="020B0604030504040204" pitchFamily="34" charset="0"/>
                <a:ea typeface="Tahoma" panose="020B0604030504040204" pitchFamily="34" charset="0"/>
                <a:cs typeface="Tahoma" panose="020B0604030504040204" pitchFamily="34" charset="0"/>
              </a:rPr>
              <a:t>We thus see organisational fitness as the meso-level of enquiry – considering how the locations, structures, systems, staffing, culture and procedures of ECW serve (a) the front-line day-to-day implementation of its operational modalities and (b) ECW's place in, and contributions to, the global EiEPC architecture, and to systemic strengthening at both global and country levels – see Organisational Fitness diagram.</a:t>
            </a:r>
          </a:p>
        </p:txBody>
      </p:sp>
      <p:sp>
        <p:nvSpPr>
          <p:cNvPr id="5" name="Slide Number Placeholder 4"/>
          <p:cNvSpPr>
            <a:spLocks noGrp="1"/>
          </p:cNvSpPr>
          <p:nvPr>
            <p:ph type="sldNum" sz="quarter" idx="12"/>
          </p:nvPr>
        </p:nvSpPr>
        <p:spPr/>
        <p:txBody>
          <a:bodyPr/>
          <a:lstStyle/>
          <a:p>
            <a:fld id="{BBE41127-3D30-4731-8800-3B0F2619CBBC}" type="slidenum">
              <a:rPr lang="en-GB" smtClean="0"/>
              <a:t>7</a:t>
            </a:fld>
            <a:endParaRPr lang="en-GB" dirty="0"/>
          </a:p>
        </p:txBody>
      </p:sp>
      <p:sp>
        <p:nvSpPr>
          <p:cNvPr id="6" name="Date Placeholder 5"/>
          <p:cNvSpPr>
            <a:spLocks noGrp="1"/>
          </p:cNvSpPr>
          <p:nvPr>
            <p:ph type="dt" sz="half" idx="10"/>
          </p:nvPr>
        </p:nvSpPr>
        <p:spPr/>
        <p:txBody>
          <a:bodyPr/>
          <a:lstStyle/>
          <a:p>
            <a:r>
              <a:rPr lang="en-US" dirty="0"/>
              <a:t>17 March 2022</a:t>
            </a:r>
            <a:endParaRPr lang="en-GB" dirty="0"/>
          </a:p>
        </p:txBody>
      </p:sp>
      <p:pic>
        <p:nvPicPr>
          <p:cNvPr id="9" name="Picture 2" descr="\\mok-filestore\main\Users\Office Documents\Website\Branding 2015\CMYK versions - for print\JPGs - 300dpi\Mokoro-logo_FullColour-onWhit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365125"/>
            <a:ext cx="1625984" cy="745864"/>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3"/>
          <p:cNvSpPr>
            <a:spLocks noGrp="1"/>
          </p:cNvSpPr>
          <p:nvPr>
            <p:ph type="ftr" sz="quarter" idx="11"/>
          </p:nvPr>
        </p:nvSpPr>
        <p:spPr>
          <a:xfrm>
            <a:off x="3339163" y="6367031"/>
            <a:ext cx="5251863" cy="365125"/>
          </a:xfrm>
        </p:spPr>
        <p:txBody>
          <a:bodyPr/>
          <a:lstStyle/>
          <a:p>
            <a:r>
              <a:rPr lang="en-US" dirty="0"/>
              <a:t>Organisational Evaluation of ECW - presentation of Inception Report to ExCom</a:t>
            </a:r>
            <a:endParaRPr lang="en-GB" dirty="0"/>
          </a:p>
        </p:txBody>
      </p:sp>
    </p:spTree>
    <p:extLst>
      <p:ext uri="{BB962C8B-B14F-4D97-AF65-F5344CB8AC3E}">
        <p14:creationId xmlns:p14="http://schemas.microsoft.com/office/powerpoint/2010/main" val="4386927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720" y="346647"/>
            <a:ext cx="9149080" cy="634082"/>
          </a:xfrm>
        </p:spPr>
        <p:txBody>
          <a:bodyPr>
            <a:normAutofit fontScale="90000"/>
          </a:bodyPr>
          <a:lstStyle/>
          <a:p>
            <a:r>
              <a:rPr lang="en-GB" b="1" dirty="0">
                <a:solidFill>
                  <a:srgbClr val="3B4A6A"/>
                </a:solidFill>
                <a:latin typeface="Tahoma" panose="020B0604030504040204" pitchFamily="34" charset="0"/>
                <a:ea typeface="Tahoma" panose="020B0604030504040204" pitchFamily="34" charset="0"/>
                <a:cs typeface="Tahoma" panose="020B0604030504040204" pitchFamily="34" charset="0"/>
              </a:rPr>
              <a:t>Organisational Fitness Framework</a:t>
            </a:r>
          </a:p>
        </p:txBody>
      </p:sp>
      <p:sp>
        <p:nvSpPr>
          <p:cNvPr id="3" name="Content Placeholder 2"/>
          <p:cNvSpPr>
            <a:spLocks noGrp="1"/>
          </p:cNvSpPr>
          <p:nvPr>
            <p:ph idx="1"/>
          </p:nvPr>
        </p:nvSpPr>
        <p:spPr>
          <a:xfrm>
            <a:off x="1216660" y="975938"/>
            <a:ext cx="8229600" cy="5145435"/>
          </a:xfrm>
        </p:spPr>
        <p:txBody>
          <a:bodyPr>
            <a:normAutofit/>
          </a:bodyPr>
          <a:lstStyle/>
          <a:p>
            <a:pPr marL="0" indent="0">
              <a:buNone/>
            </a:pPr>
            <a:r>
              <a:rPr lang="en-GB" dirty="0">
                <a:latin typeface="Tahoma" panose="020B0604030504040204" pitchFamily="34" charset="0"/>
                <a:ea typeface="Tahoma" panose="020B0604030504040204" pitchFamily="34" charset="0"/>
                <a:cs typeface="Tahoma" panose="020B0604030504040204" pitchFamily="34" charset="0"/>
              </a:rPr>
              <a:t> </a:t>
            </a:r>
          </a:p>
        </p:txBody>
      </p:sp>
      <p:sp>
        <p:nvSpPr>
          <p:cNvPr id="5" name="Slide Number Placeholder 4"/>
          <p:cNvSpPr>
            <a:spLocks noGrp="1"/>
          </p:cNvSpPr>
          <p:nvPr>
            <p:ph type="sldNum" sz="quarter" idx="12"/>
          </p:nvPr>
        </p:nvSpPr>
        <p:spPr/>
        <p:txBody>
          <a:bodyPr/>
          <a:lstStyle/>
          <a:p>
            <a:fld id="{BBE41127-3D30-4731-8800-3B0F2619CBBC}" type="slidenum">
              <a:rPr lang="en-GB" smtClean="0"/>
              <a:t>8</a:t>
            </a:fld>
            <a:endParaRPr lang="en-GB" dirty="0"/>
          </a:p>
        </p:txBody>
      </p:sp>
      <p:sp>
        <p:nvSpPr>
          <p:cNvPr id="6" name="Date Placeholder 5"/>
          <p:cNvSpPr>
            <a:spLocks noGrp="1"/>
          </p:cNvSpPr>
          <p:nvPr>
            <p:ph type="dt" sz="half" idx="10"/>
          </p:nvPr>
        </p:nvSpPr>
        <p:spPr/>
        <p:txBody>
          <a:bodyPr/>
          <a:lstStyle/>
          <a:p>
            <a:r>
              <a:rPr lang="en-US" dirty="0"/>
              <a:t>17 March 2022</a:t>
            </a:r>
            <a:endParaRPr lang="en-GB" dirty="0"/>
          </a:p>
        </p:txBody>
      </p:sp>
      <p:pic>
        <p:nvPicPr>
          <p:cNvPr id="9" name="Picture 2" descr="\\mok-filestore\main\Users\Office Documents\Website\Branding 2015\CMYK versions - for print\JPGs - 300dpi\Mokoro-logo_FullColour-onWhit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365125"/>
            <a:ext cx="1625984" cy="745864"/>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3"/>
          <p:cNvSpPr>
            <a:spLocks noGrp="1"/>
          </p:cNvSpPr>
          <p:nvPr>
            <p:ph type="ftr" sz="quarter" idx="11"/>
          </p:nvPr>
        </p:nvSpPr>
        <p:spPr>
          <a:xfrm>
            <a:off x="3339163" y="6367031"/>
            <a:ext cx="5251863" cy="365125"/>
          </a:xfrm>
        </p:spPr>
        <p:txBody>
          <a:bodyPr/>
          <a:lstStyle/>
          <a:p>
            <a:r>
              <a:rPr lang="en-US" dirty="0"/>
              <a:t>Organisational Evaluation of ECW - presentation of Inception Report to ExCom</a:t>
            </a:r>
            <a:endParaRPr lang="en-GB" dirty="0"/>
          </a:p>
        </p:txBody>
      </p:sp>
      <p:pic>
        <p:nvPicPr>
          <p:cNvPr id="1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4288" y="991410"/>
            <a:ext cx="9716661" cy="54296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30512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720" y="346647"/>
            <a:ext cx="9496552" cy="634082"/>
          </a:xfrm>
        </p:spPr>
        <p:txBody>
          <a:bodyPr>
            <a:normAutofit fontScale="90000"/>
          </a:bodyPr>
          <a:lstStyle/>
          <a:p>
            <a:r>
              <a:rPr lang="en-GB" b="1" dirty="0">
                <a:solidFill>
                  <a:srgbClr val="3B4A6A"/>
                </a:solidFill>
                <a:latin typeface="Tahoma" panose="020B0604030504040204" pitchFamily="34" charset="0"/>
                <a:ea typeface="Tahoma" panose="020B0604030504040204" pitchFamily="34" charset="0"/>
                <a:cs typeface="Tahoma" panose="020B0604030504040204" pitchFamily="34" charset="0"/>
              </a:rPr>
              <a:t>Organisational Fitness links to ToC</a:t>
            </a:r>
          </a:p>
        </p:txBody>
      </p:sp>
      <p:sp>
        <p:nvSpPr>
          <p:cNvPr id="3" name="Content Placeholder 2"/>
          <p:cNvSpPr>
            <a:spLocks noGrp="1"/>
          </p:cNvSpPr>
          <p:nvPr>
            <p:ph idx="1"/>
          </p:nvPr>
        </p:nvSpPr>
        <p:spPr>
          <a:xfrm>
            <a:off x="838200" y="980729"/>
            <a:ext cx="8869172" cy="5145435"/>
          </a:xfrm>
        </p:spPr>
        <p:txBody>
          <a:bodyPr>
            <a:normAutofit/>
          </a:bodyPr>
          <a:lstStyle/>
          <a:p>
            <a:pPr marL="0" indent="0">
              <a:buNone/>
            </a:pPr>
            <a:r>
              <a:rPr lang="en-GB" sz="3200" dirty="0">
                <a:latin typeface="Tahoma" panose="020B0604030504040204" pitchFamily="34" charset="0"/>
                <a:ea typeface="Tahoma" panose="020B0604030504040204" pitchFamily="34" charset="0"/>
                <a:cs typeface="Tahoma" panose="020B0604030504040204" pitchFamily="34" charset="0"/>
              </a:rPr>
              <a:t> </a:t>
            </a:r>
          </a:p>
          <a:p>
            <a:pPr marL="447675" indent="-447675">
              <a:lnSpc>
                <a:spcPct val="100000"/>
              </a:lnSpc>
              <a:buFont typeface="Wingdings" panose="05000000000000000000" pitchFamily="2" charset="2"/>
              <a:buChar char="Ø"/>
            </a:pPr>
            <a:r>
              <a:rPr lang="en-GB" dirty="0">
                <a:latin typeface="Tahoma" panose="020B0604030504040204" pitchFamily="34" charset="0"/>
                <a:ea typeface="Tahoma" panose="020B0604030504040204" pitchFamily="34" charset="0"/>
                <a:cs typeface="Tahoma" panose="020B0604030504040204" pitchFamily="34" charset="0"/>
              </a:rPr>
              <a:t>OrgEval theory of change is set up to investigate the key dimensions of organisational fitness</a:t>
            </a:r>
          </a:p>
          <a:p>
            <a:pPr marL="447675" indent="-447675">
              <a:lnSpc>
                <a:spcPct val="100000"/>
              </a:lnSpc>
              <a:buFont typeface="Wingdings" panose="05000000000000000000" pitchFamily="2" charset="2"/>
              <a:buChar char="Ø"/>
            </a:pPr>
            <a:r>
              <a:rPr lang="en-GB" dirty="0">
                <a:latin typeface="Tahoma" panose="020B0604030504040204" pitchFamily="34" charset="0"/>
                <a:ea typeface="Tahoma" panose="020B0604030504040204" pitchFamily="34" charset="0"/>
                <a:cs typeface="Tahoma" panose="020B0604030504040204" pitchFamily="34" charset="0"/>
              </a:rPr>
              <a:t>ToC assumptions focus on success factors for ECW performance (next two slides)</a:t>
            </a:r>
          </a:p>
        </p:txBody>
      </p:sp>
      <p:sp>
        <p:nvSpPr>
          <p:cNvPr id="5" name="Slide Number Placeholder 4"/>
          <p:cNvSpPr>
            <a:spLocks noGrp="1"/>
          </p:cNvSpPr>
          <p:nvPr>
            <p:ph type="sldNum" sz="quarter" idx="12"/>
          </p:nvPr>
        </p:nvSpPr>
        <p:spPr/>
        <p:txBody>
          <a:bodyPr/>
          <a:lstStyle/>
          <a:p>
            <a:fld id="{BBE41127-3D30-4731-8800-3B0F2619CBBC}" type="slidenum">
              <a:rPr lang="en-GB" smtClean="0"/>
              <a:t>9</a:t>
            </a:fld>
            <a:endParaRPr lang="en-GB" dirty="0"/>
          </a:p>
        </p:txBody>
      </p:sp>
      <p:sp>
        <p:nvSpPr>
          <p:cNvPr id="6" name="Date Placeholder 5"/>
          <p:cNvSpPr>
            <a:spLocks noGrp="1"/>
          </p:cNvSpPr>
          <p:nvPr>
            <p:ph type="dt" sz="half" idx="10"/>
          </p:nvPr>
        </p:nvSpPr>
        <p:spPr/>
        <p:txBody>
          <a:bodyPr/>
          <a:lstStyle/>
          <a:p>
            <a:r>
              <a:rPr lang="en-US" dirty="0"/>
              <a:t>17 March 2022</a:t>
            </a:r>
            <a:endParaRPr lang="en-GB" dirty="0"/>
          </a:p>
        </p:txBody>
      </p:sp>
      <p:pic>
        <p:nvPicPr>
          <p:cNvPr id="9" name="Picture 2" descr="\\mok-filestore\main\Users\Office Documents\Website\Branding 2015\CMYK versions - for print\JPGs - 300dpi\Mokoro-logo_FullColour-onWhit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365125"/>
            <a:ext cx="1625984" cy="745864"/>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3"/>
          <p:cNvSpPr>
            <a:spLocks noGrp="1"/>
          </p:cNvSpPr>
          <p:nvPr>
            <p:ph type="ftr" sz="quarter" idx="11"/>
          </p:nvPr>
        </p:nvSpPr>
        <p:spPr>
          <a:xfrm>
            <a:off x="3339163" y="6367031"/>
            <a:ext cx="5251863" cy="365125"/>
          </a:xfrm>
        </p:spPr>
        <p:txBody>
          <a:bodyPr/>
          <a:lstStyle/>
          <a:p>
            <a:r>
              <a:rPr lang="en-US" dirty="0"/>
              <a:t>Organisational Evaluation of ECW - presentation of Inception Report to ExCom</a:t>
            </a:r>
            <a:endParaRPr lang="en-GB" dirty="0"/>
          </a:p>
        </p:txBody>
      </p:sp>
    </p:spTree>
    <p:extLst>
      <p:ext uri="{BB962C8B-B14F-4D97-AF65-F5344CB8AC3E}">
        <p14:creationId xmlns:p14="http://schemas.microsoft.com/office/powerpoint/2010/main" val="14211281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3610</TotalTime>
  <Words>2784</Words>
  <Application>Microsoft Office PowerPoint</Application>
  <PresentationFormat>Widescreen</PresentationFormat>
  <Paragraphs>294</Paragraphs>
  <Slides>22</Slides>
  <Notes>22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Arial Narrow</vt:lpstr>
      <vt:lpstr>Calibri</vt:lpstr>
      <vt:lpstr>Calibri Light</vt:lpstr>
      <vt:lpstr>Symbol</vt:lpstr>
      <vt:lpstr>Tahoma</vt:lpstr>
      <vt:lpstr>Wingdings</vt:lpstr>
      <vt:lpstr>Office Theme</vt:lpstr>
      <vt:lpstr>Organisational Evaluation of ECW Overview of Inception Report  </vt:lpstr>
      <vt:lpstr>Role and focus of Inception Report</vt:lpstr>
      <vt:lpstr>Evaluation scope</vt:lpstr>
      <vt:lpstr>TOR - objectives</vt:lpstr>
      <vt:lpstr>Inception phase work</vt:lpstr>
      <vt:lpstr>Main elements of methodology</vt:lpstr>
      <vt:lpstr>Levels of analysis</vt:lpstr>
      <vt:lpstr>Organisational Fitness Framework</vt:lpstr>
      <vt:lpstr>Organisational Fitness links to ToC</vt:lpstr>
      <vt:lpstr>ECW OrgEval Theory of Change</vt:lpstr>
      <vt:lpstr>Theory of Change Assumptions</vt:lpstr>
      <vt:lpstr>EQs and evaluation matrix</vt:lpstr>
      <vt:lpstr>Key Question 1: How relevant and coherent is the role of ECW as the global fund for education in emergencies and protracted crises (EiEPC)?</vt:lpstr>
      <vt:lpstr>Key Question 2: To what extent is ECW fulfilling the core functions and achieving the systemic outcomes set out in its strategy?</vt:lpstr>
      <vt:lpstr>Key Question 3: What are the main factors that explain the successes and limitations of ECW's performance?</vt:lpstr>
      <vt:lpstr>Key Question 4: How can ECW strengthen its positioning and performance over the next strategic period?</vt:lpstr>
      <vt:lpstr>Gender and Equity Approach</vt:lpstr>
      <vt:lpstr>Data Collection</vt:lpstr>
      <vt:lpstr>Timetable</vt:lpstr>
      <vt:lpstr>Emerging Issues – for review (1)</vt:lpstr>
      <vt:lpstr>Emerging Issues – for review (2)</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UNICEF Zimbabwe Education Evaluation Inception Mission Harare, 31 July 2017</dc:title>
  <dc:creator>Stephen Lister;Christine Fenning</dc:creator>
  <cp:lastModifiedBy>Natalie Khraino</cp:lastModifiedBy>
  <cp:revision>59</cp:revision>
  <dcterms:created xsi:type="dcterms:W3CDTF">2017-07-26T09:12:00Z</dcterms:created>
  <dcterms:modified xsi:type="dcterms:W3CDTF">2022-03-17T12:11:02Z</dcterms:modified>
</cp:coreProperties>
</file>